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469" r:id="rId2"/>
    <p:sldId id="383" r:id="rId3"/>
    <p:sldId id="352" r:id="rId4"/>
    <p:sldId id="368" r:id="rId5"/>
    <p:sldId id="369" r:id="rId6"/>
    <p:sldId id="370" r:id="rId7"/>
    <p:sldId id="371" r:id="rId8"/>
    <p:sldId id="372" r:id="rId9"/>
    <p:sldId id="373" r:id="rId10"/>
    <p:sldId id="384" r:id="rId11"/>
    <p:sldId id="374" r:id="rId12"/>
    <p:sldId id="375" r:id="rId13"/>
    <p:sldId id="376" r:id="rId14"/>
    <p:sldId id="377" r:id="rId15"/>
    <p:sldId id="378" r:id="rId16"/>
    <p:sldId id="379" r:id="rId17"/>
    <p:sldId id="380" r:id="rId18"/>
    <p:sldId id="381" r:id="rId19"/>
    <p:sldId id="382" r:id="rId20"/>
    <p:sldId id="420" r:id="rId21"/>
    <p:sldId id="419" r:id="rId22"/>
    <p:sldId id="421" r:id="rId23"/>
    <p:sldId id="422" r:id="rId24"/>
    <p:sldId id="349" r:id="rId25"/>
    <p:sldId id="403" r:id="rId26"/>
    <p:sldId id="405" r:id="rId27"/>
    <p:sldId id="406" r:id="rId28"/>
    <p:sldId id="407" r:id="rId29"/>
    <p:sldId id="408" r:id="rId30"/>
    <p:sldId id="409" r:id="rId31"/>
    <p:sldId id="410" r:id="rId32"/>
    <p:sldId id="355" r:id="rId33"/>
    <p:sldId id="385" r:id="rId34"/>
    <p:sldId id="367" r:id="rId35"/>
    <p:sldId id="389" r:id="rId36"/>
    <p:sldId id="398" r:id="rId37"/>
    <p:sldId id="399" r:id="rId38"/>
    <p:sldId id="395" r:id="rId39"/>
    <p:sldId id="400" r:id="rId40"/>
    <p:sldId id="401" r:id="rId41"/>
    <p:sldId id="402" r:id="rId42"/>
    <p:sldId id="392" r:id="rId43"/>
    <p:sldId id="396" r:id="rId44"/>
    <p:sldId id="397" r:id="rId45"/>
    <p:sldId id="412" r:id="rId46"/>
    <p:sldId id="411" r:id="rId47"/>
    <p:sldId id="417" r:id="rId48"/>
    <p:sldId id="386" r:id="rId49"/>
    <p:sldId id="413" r:id="rId50"/>
    <p:sldId id="471" r:id="rId51"/>
    <p:sldId id="472" r:id="rId52"/>
    <p:sldId id="473" r:id="rId53"/>
    <p:sldId id="474" r:id="rId54"/>
    <p:sldId id="475" r:id="rId55"/>
    <p:sldId id="476" r:id="rId56"/>
    <p:sldId id="477" r:id="rId57"/>
    <p:sldId id="478" r:id="rId58"/>
    <p:sldId id="479" r:id="rId59"/>
    <p:sldId id="480" r:id="rId60"/>
    <p:sldId id="470" r:id="rId61"/>
    <p:sldId id="461" r:id="rId62"/>
    <p:sldId id="462" r:id="rId63"/>
    <p:sldId id="463" r:id="rId64"/>
    <p:sldId id="464" r:id="rId65"/>
    <p:sldId id="465" r:id="rId66"/>
    <p:sldId id="466" r:id="rId67"/>
    <p:sldId id="467" r:id="rId6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1446" y="108"/>
      </p:cViewPr>
      <p:guideLst/>
    </p:cSldViewPr>
  </p:slideViewPr>
  <p:notesTextViewPr>
    <p:cViewPr>
      <p:scale>
        <a:sx n="1" d="1"/>
        <a:sy n="1" d="1"/>
      </p:scale>
      <p:origin x="0" y="0"/>
    </p:cViewPr>
  </p:notesTextViewPr>
  <p:sorterViewPr>
    <p:cViewPr varScale="1">
      <p:scale>
        <a:sx n="100" d="100"/>
        <a:sy n="100" d="100"/>
      </p:scale>
      <p:origin x="0" y="-1165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441B126D-88E9-4BE5-8430-5E72CFCBDAA8}" type="datetimeFigureOut">
              <a:rPr lang="zh-TW" altLang="en-US" smtClean="0"/>
              <a:t>2017/10/15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2A7EFCE-D1DA-4756-B55F-5302EC902A46}" type="slidenum">
              <a:rPr lang="zh-TW" altLang="en-US" smtClean="0"/>
              <a:t>‹#›</a:t>
            </a:fld>
            <a:endParaRPr lang="zh-TW" altLang="en-US"/>
          </a:p>
        </p:txBody>
      </p:sp>
    </p:spTree>
    <p:extLst>
      <p:ext uri="{BB962C8B-B14F-4D97-AF65-F5344CB8AC3E}">
        <p14:creationId xmlns:p14="http://schemas.microsoft.com/office/powerpoint/2010/main" val="1962318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41B126D-88E9-4BE5-8430-5E72CFCBDAA8}" type="datetimeFigureOut">
              <a:rPr lang="zh-TW" altLang="en-US" smtClean="0"/>
              <a:t>2017/10/15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2A7EFCE-D1DA-4756-B55F-5302EC902A46}" type="slidenum">
              <a:rPr lang="zh-TW" altLang="en-US" smtClean="0"/>
              <a:t>‹#›</a:t>
            </a:fld>
            <a:endParaRPr lang="zh-TW" altLang="en-US"/>
          </a:p>
        </p:txBody>
      </p:sp>
    </p:spTree>
    <p:extLst>
      <p:ext uri="{BB962C8B-B14F-4D97-AF65-F5344CB8AC3E}">
        <p14:creationId xmlns:p14="http://schemas.microsoft.com/office/powerpoint/2010/main" val="1613448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41B126D-88E9-4BE5-8430-5E72CFCBDAA8}" type="datetimeFigureOut">
              <a:rPr lang="zh-TW" altLang="en-US" smtClean="0"/>
              <a:t>2017/10/15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2A7EFCE-D1DA-4756-B55F-5302EC902A46}" type="slidenum">
              <a:rPr lang="zh-TW" altLang="en-US" smtClean="0"/>
              <a:t>‹#›</a:t>
            </a:fld>
            <a:endParaRPr lang="zh-TW" altLang="en-US"/>
          </a:p>
        </p:txBody>
      </p:sp>
    </p:spTree>
    <p:extLst>
      <p:ext uri="{BB962C8B-B14F-4D97-AF65-F5344CB8AC3E}">
        <p14:creationId xmlns:p14="http://schemas.microsoft.com/office/powerpoint/2010/main" val="259157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41B126D-88E9-4BE5-8430-5E72CFCBDAA8}" type="datetimeFigureOut">
              <a:rPr lang="zh-TW" altLang="en-US" smtClean="0"/>
              <a:t>2017/10/15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2A7EFCE-D1DA-4756-B55F-5302EC902A46}" type="slidenum">
              <a:rPr lang="zh-TW" altLang="en-US" smtClean="0"/>
              <a:t>‹#›</a:t>
            </a:fld>
            <a:endParaRPr lang="zh-TW" altLang="en-US"/>
          </a:p>
        </p:txBody>
      </p:sp>
    </p:spTree>
    <p:extLst>
      <p:ext uri="{BB962C8B-B14F-4D97-AF65-F5344CB8AC3E}">
        <p14:creationId xmlns:p14="http://schemas.microsoft.com/office/powerpoint/2010/main" val="881105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441B126D-88E9-4BE5-8430-5E72CFCBDAA8}" type="datetimeFigureOut">
              <a:rPr lang="zh-TW" altLang="en-US" smtClean="0"/>
              <a:t>2017/10/15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2A7EFCE-D1DA-4756-B55F-5302EC902A46}" type="slidenum">
              <a:rPr lang="zh-TW" altLang="en-US" smtClean="0"/>
              <a:t>‹#›</a:t>
            </a:fld>
            <a:endParaRPr lang="zh-TW" altLang="en-US"/>
          </a:p>
        </p:txBody>
      </p:sp>
    </p:spTree>
    <p:extLst>
      <p:ext uri="{BB962C8B-B14F-4D97-AF65-F5344CB8AC3E}">
        <p14:creationId xmlns:p14="http://schemas.microsoft.com/office/powerpoint/2010/main" val="5439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441B126D-88E9-4BE5-8430-5E72CFCBDAA8}" type="datetimeFigureOut">
              <a:rPr lang="zh-TW" altLang="en-US" smtClean="0"/>
              <a:t>2017/10/15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2A7EFCE-D1DA-4756-B55F-5302EC902A46}" type="slidenum">
              <a:rPr lang="zh-TW" altLang="en-US" smtClean="0"/>
              <a:t>‹#›</a:t>
            </a:fld>
            <a:endParaRPr lang="zh-TW" altLang="en-US"/>
          </a:p>
        </p:txBody>
      </p:sp>
    </p:spTree>
    <p:extLst>
      <p:ext uri="{BB962C8B-B14F-4D97-AF65-F5344CB8AC3E}">
        <p14:creationId xmlns:p14="http://schemas.microsoft.com/office/powerpoint/2010/main" val="3236026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441B126D-88E9-4BE5-8430-5E72CFCBDAA8}" type="datetimeFigureOut">
              <a:rPr lang="zh-TW" altLang="en-US" smtClean="0"/>
              <a:t>2017/10/15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52A7EFCE-D1DA-4756-B55F-5302EC902A46}" type="slidenum">
              <a:rPr lang="zh-TW" altLang="en-US" smtClean="0"/>
              <a:t>‹#›</a:t>
            </a:fld>
            <a:endParaRPr lang="zh-TW" altLang="en-US"/>
          </a:p>
        </p:txBody>
      </p:sp>
    </p:spTree>
    <p:extLst>
      <p:ext uri="{BB962C8B-B14F-4D97-AF65-F5344CB8AC3E}">
        <p14:creationId xmlns:p14="http://schemas.microsoft.com/office/powerpoint/2010/main" val="280209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441B126D-88E9-4BE5-8430-5E72CFCBDAA8}" type="datetimeFigureOut">
              <a:rPr lang="zh-TW" altLang="en-US" smtClean="0"/>
              <a:t>2017/10/15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52A7EFCE-D1DA-4756-B55F-5302EC902A46}" type="slidenum">
              <a:rPr lang="zh-TW" altLang="en-US" smtClean="0"/>
              <a:t>‹#›</a:t>
            </a:fld>
            <a:endParaRPr lang="zh-TW" altLang="en-US"/>
          </a:p>
        </p:txBody>
      </p:sp>
    </p:spTree>
    <p:extLst>
      <p:ext uri="{BB962C8B-B14F-4D97-AF65-F5344CB8AC3E}">
        <p14:creationId xmlns:p14="http://schemas.microsoft.com/office/powerpoint/2010/main" val="3336391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1B126D-88E9-4BE5-8430-5E72CFCBDAA8}" type="datetimeFigureOut">
              <a:rPr lang="zh-TW" altLang="en-US" smtClean="0"/>
              <a:t>2017/10/15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52A7EFCE-D1DA-4756-B55F-5302EC902A46}" type="slidenum">
              <a:rPr lang="zh-TW" altLang="en-US" smtClean="0"/>
              <a:t>‹#›</a:t>
            </a:fld>
            <a:endParaRPr lang="zh-TW" altLang="en-US"/>
          </a:p>
        </p:txBody>
      </p:sp>
    </p:spTree>
    <p:extLst>
      <p:ext uri="{BB962C8B-B14F-4D97-AF65-F5344CB8AC3E}">
        <p14:creationId xmlns:p14="http://schemas.microsoft.com/office/powerpoint/2010/main" val="3165860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441B126D-88E9-4BE5-8430-5E72CFCBDAA8}" type="datetimeFigureOut">
              <a:rPr lang="zh-TW" altLang="en-US" smtClean="0"/>
              <a:t>2017/10/15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2A7EFCE-D1DA-4756-B55F-5302EC902A46}" type="slidenum">
              <a:rPr lang="zh-TW" altLang="en-US" smtClean="0"/>
              <a:t>‹#›</a:t>
            </a:fld>
            <a:endParaRPr lang="zh-TW" altLang="en-US"/>
          </a:p>
        </p:txBody>
      </p:sp>
    </p:spTree>
    <p:extLst>
      <p:ext uri="{BB962C8B-B14F-4D97-AF65-F5344CB8AC3E}">
        <p14:creationId xmlns:p14="http://schemas.microsoft.com/office/powerpoint/2010/main" val="243491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441B126D-88E9-4BE5-8430-5E72CFCBDAA8}" type="datetimeFigureOut">
              <a:rPr lang="zh-TW" altLang="en-US" smtClean="0"/>
              <a:t>2017/10/15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2A7EFCE-D1DA-4756-B55F-5302EC902A46}" type="slidenum">
              <a:rPr lang="zh-TW" altLang="en-US" smtClean="0"/>
              <a:t>‹#›</a:t>
            </a:fld>
            <a:endParaRPr lang="zh-TW" altLang="en-US"/>
          </a:p>
        </p:txBody>
      </p:sp>
    </p:spTree>
    <p:extLst>
      <p:ext uri="{BB962C8B-B14F-4D97-AF65-F5344CB8AC3E}">
        <p14:creationId xmlns:p14="http://schemas.microsoft.com/office/powerpoint/2010/main" val="1388415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1B126D-88E9-4BE5-8430-5E72CFCBDAA8}" type="datetimeFigureOut">
              <a:rPr lang="zh-TW" altLang="en-US" smtClean="0"/>
              <a:t>2017/10/15</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A7EFCE-D1DA-4756-B55F-5302EC902A46}" type="slidenum">
              <a:rPr lang="zh-TW" altLang="en-US" smtClean="0"/>
              <a:t>‹#›</a:t>
            </a:fld>
            <a:endParaRPr lang="zh-TW" altLang="en-US"/>
          </a:p>
        </p:txBody>
      </p:sp>
    </p:spTree>
    <p:extLst>
      <p:ext uri="{BB962C8B-B14F-4D97-AF65-F5344CB8AC3E}">
        <p14:creationId xmlns:p14="http://schemas.microsoft.com/office/powerpoint/2010/main" val="11389584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projects.webappsec.org/Content-Spoofing" TargetMode="External"/><Relationship Id="rId13" Type="http://schemas.openxmlformats.org/officeDocument/2006/relationships/hyperlink" Target="http://projects.webappsec.org/Information-Leakage" TargetMode="External"/><Relationship Id="rId18" Type="http://schemas.openxmlformats.org/officeDocument/2006/relationships/hyperlink" Target="http://projects.webappsec.org/Fingerprinting" TargetMode="External"/><Relationship Id="rId26" Type="http://schemas.openxmlformats.org/officeDocument/2006/relationships/hyperlink" Target="http://projects.webappsec.org/HTTP-Request-Smuggling" TargetMode="External"/><Relationship Id="rId3" Type="http://schemas.openxmlformats.org/officeDocument/2006/relationships/hyperlink" Target="http://projects.webappsec.org/Application-Misconfiguration" TargetMode="External"/><Relationship Id="rId21" Type="http://schemas.openxmlformats.org/officeDocument/2006/relationships/hyperlink" Target="http://projects.webappsec.org/Insufficient-Authorization" TargetMode="External"/><Relationship Id="rId7" Type="http://schemas.openxmlformats.org/officeDocument/2006/relationships/hyperlink" Target="http://projects.webappsec.org/Improper-Filesystem-Permissions" TargetMode="External"/><Relationship Id="rId12" Type="http://schemas.openxmlformats.org/officeDocument/2006/relationships/hyperlink" Target="http://projects.webappsec.org/Cross-Site+Scripting" TargetMode="External"/><Relationship Id="rId17" Type="http://schemas.openxmlformats.org/officeDocument/2006/relationships/hyperlink" Target="http://projects.webappsec.org/Insufficient+Anti-automation" TargetMode="External"/><Relationship Id="rId25" Type="http://schemas.openxmlformats.org/officeDocument/2006/relationships/hyperlink" Target="http://projects.webappsec.org/Insufficient-Process-Validation" TargetMode="External"/><Relationship Id="rId2" Type="http://schemas.openxmlformats.org/officeDocument/2006/relationships/hyperlink" Target="http://projects.webappsec.org/Abuse-of-Functionality" TargetMode="External"/><Relationship Id="rId16" Type="http://schemas.openxmlformats.org/officeDocument/2006/relationships/hyperlink" Target="http://projects.webappsec.org/Denial-of-Service" TargetMode="External"/><Relationship Id="rId20" Type="http://schemas.openxmlformats.org/officeDocument/2006/relationships/hyperlink" Target="http://projects.webappsec.org/Format-String" TargetMode="External"/><Relationship Id="rId29" Type="http://schemas.openxmlformats.org/officeDocument/2006/relationships/hyperlink" Target="http://projects.webappsec.org/Insufficient-Transport-Layer-Protection" TargetMode="External"/><Relationship Id="rId1" Type="http://schemas.openxmlformats.org/officeDocument/2006/relationships/slideLayout" Target="../slideLayouts/slideLayout2.xml"/><Relationship Id="rId6" Type="http://schemas.openxmlformats.org/officeDocument/2006/relationships/hyperlink" Target="http://projects.webappsec.org/Buffer-Overflow" TargetMode="External"/><Relationship Id="rId11" Type="http://schemas.openxmlformats.org/officeDocument/2006/relationships/hyperlink" Target="http://projects.webappsec.org/Improper-Output-Handling" TargetMode="External"/><Relationship Id="rId24" Type="http://schemas.openxmlformats.org/officeDocument/2006/relationships/hyperlink" Target="http://projects.webappsec.org/HTTP-Response-Splitting" TargetMode="External"/><Relationship Id="rId5" Type="http://schemas.openxmlformats.org/officeDocument/2006/relationships/hyperlink" Target="http://projects.webappsec.org/Directory-Indexing" TargetMode="External"/><Relationship Id="rId15" Type="http://schemas.openxmlformats.org/officeDocument/2006/relationships/hyperlink" Target="http://projects.webappsec.org/Insecure-Indexing" TargetMode="External"/><Relationship Id="rId23" Type="http://schemas.openxmlformats.org/officeDocument/2006/relationships/hyperlink" Target="http://projects.webappsec.org/Insufficient-Password-Recovery" TargetMode="External"/><Relationship Id="rId28" Type="http://schemas.openxmlformats.org/officeDocument/2006/relationships/hyperlink" Target="http://projects.webappsec.org/HTTP-Request-Splitting" TargetMode="External"/><Relationship Id="rId10" Type="http://schemas.openxmlformats.org/officeDocument/2006/relationships/hyperlink" Target="http://projects.webappsec.org/Credential-and-Session-Prediction" TargetMode="External"/><Relationship Id="rId19" Type="http://schemas.openxmlformats.org/officeDocument/2006/relationships/hyperlink" Target="http://projects.webappsec.org/Insufficient-Authentication" TargetMode="External"/><Relationship Id="rId4" Type="http://schemas.openxmlformats.org/officeDocument/2006/relationships/hyperlink" Target="http://projects.webappsec.org/Brute-Force" TargetMode="External"/><Relationship Id="rId9" Type="http://schemas.openxmlformats.org/officeDocument/2006/relationships/hyperlink" Target="http://projects.webappsec.org/Improper-Input-Handling" TargetMode="External"/><Relationship Id="rId14" Type="http://schemas.openxmlformats.org/officeDocument/2006/relationships/hyperlink" Target="http://projects.webappsec.org/Cross-Site-Request-Forgery" TargetMode="External"/><Relationship Id="rId22" Type="http://schemas.openxmlformats.org/officeDocument/2006/relationships/hyperlink" Target="http://projects.webappsec.org/HTTP-Response-Smuggling" TargetMode="External"/><Relationship Id="rId27" Type="http://schemas.openxmlformats.org/officeDocument/2006/relationships/hyperlink" Target="http://projects.webappsec.org/Insufficient-Session-Expiration"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projects.webappsec.org/Path-Traversal" TargetMode="External"/><Relationship Id="rId13" Type="http://schemas.openxmlformats.org/officeDocument/2006/relationships/hyperlink" Target="http://projects.webappsec.org/SOAP-Array-Abuse" TargetMode="External"/><Relationship Id="rId18" Type="http://schemas.openxmlformats.org/officeDocument/2006/relationships/hyperlink" Target="http://projects.webappsec.org/XML-Attribute-Blowup" TargetMode="External"/><Relationship Id="rId3" Type="http://schemas.openxmlformats.org/officeDocument/2006/relationships/hyperlink" Target="http://projects.webappsec.org/Server-Misconfiguration" TargetMode="External"/><Relationship Id="rId21" Type="http://schemas.openxmlformats.org/officeDocument/2006/relationships/hyperlink" Target="http://projects.webappsec.org/XML-Injection" TargetMode="External"/><Relationship Id="rId7" Type="http://schemas.openxmlformats.org/officeDocument/2006/relationships/hyperlink" Target="http://projects.webappsec.org/OS-Commanding" TargetMode="External"/><Relationship Id="rId12" Type="http://schemas.openxmlformats.org/officeDocument/2006/relationships/hyperlink" Target="http://projects.webappsec.org/Session-Fixation" TargetMode="External"/><Relationship Id="rId17" Type="http://schemas.openxmlformats.org/officeDocument/2006/relationships/hyperlink" Target="http://projects.webappsec.org/XPath-Injection" TargetMode="External"/><Relationship Id="rId2" Type="http://schemas.openxmlformats.org/officeDocument/2006/relationships/hyperlink" Target="http://projects.webappsec.org/Integer-Overflows" TargetMode="External"/><Relationship Id="rId16" Type="http://schemas.openxmlformats.org/officeDocument/2006/relationships/hyperlink" Target="http://projects.webappsec.org/URL-Redirector-Abuse" TargetMode="External"/><Relationship Id="rId20" Type="http://schemas.openxmlformats.org/officeDocument/2006/relationships/hyperlink" Target="http://projects.webappsec.org/XML-Entity-Expansion" TargetMode="External"/><Relationship Id="rId1" Type="http://schemas.openxmlformats.org/officeDocument/2006/relationships/slideLayout" Target="../slideLayouts/slideLayout2.xml"/><Relationship Id="rId6" Type="http://schemas.openxmlformats.org/officeDocument/2006/relationships/hyperlink" Target="http://projects.webappsec.org/Null-Byte-Injection" TargetMode="External"/><Relationship Id="rId11" Type="http://schemas.openxmlformats.org/officeDocument/2006/relationships/hyperlink" Target="http://projects.webappsec.org/Routing-Detour" TargetMode="External"/><Relationship Id="rId5" Type="http://schemas.openxmlformats.org/officeDocument/2006/relationships/hyperlink" Target="http://projects.webappsec.org/Mail-Command-Injection" TargetMode="External"/><Relationship Id="rId15" Type="http://schemas.openxmlformats.org/officeDocument/2006/relationships/hyperlink" Target="http://projects.webappsec.org/SQL-Injection" TargetMode="External"/><Relationship Id="rId23" Type="http://schemas.openxmlformats.org/officeDocument/2006/relationships/image" Target="../media/image9.emf"/><Relationship Id="rId10" Type="http://schemas.openxmlformats.org/officeDocument/2006/relationships/hyperlink" Target="http://projects.webappsec.org/Remote-File-Inclusion" TargetMode="External"/><Relationship Id="rId19" Type="http://schemas.openxmlformats.org/officeDocument/2006/relationships/hyperlink" Target="http://projects.webappsec.org/XML-External-Entities" TargetMode="External"/><Relationship Id="rId4" Type="http://schemas.openxmlformats.org/officeDocument/2006/relationships/hyperlink" Target="http://projects.webappsec.org/LDAP-Injection" TargetMode="External"/><Relationship Id="rId9" Type="http://schemas.openxmlformats.org/officeDocument/2006/relationships/hyperlink" Target="http://projects.webappsec.org/Predictable-Resource-Location" TargetMode="External"/><Relationship Id="rId14" Type="http://schemas.openxmlformats.org/officeDocument/2006/relationships/hyperlink" Target="http://projects.webappsec.org/SSI-Injection" TargetMode="External"/><Relationship Id="rId22" Type="http://schemas.openxmlformats.org/officeDocument/2006/relationships/hyperlink" Target="http://projects.webappsec.org/XQuery-Injection"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cwe.mitre.org/top25/#CWE-78" TargetMode="External"/><Relationship Id="rId7" Type="http://schemas.openxmlformats.org/officeDocument/2006/relationships/hyperlink" Target="http://cwe.mitre.org/top25/#CWE-601" TargetMode="External"/><Relationship Id="rId2" Type="http://schemas.openxmlformats.org/officeDocument/2006/relationships/hyperlink" Target="http://cwe.mitre.org/top25/#CWE-89" TargetMode="External"/><Relationship Id="rId1" Type="http://schemas.openxmlformats.org/officeDocument/2006/relationships/slideLayout" Target="../slideLayouts/slideLayout2.xml"/><Relationship Id="rId6" Type="http://schemas.openxmlformats.org/officeDocument/2006/relationships/hyperlink" Target="http://cwe.mitre.org/top25/#CWE-352" TargetMode="External"/><Relationship Id="rId5" Type="http://schemas.openxmlformats.org/officeDocument/2006/relationships/hyperlink" Target="http://cwe.mitre.org/top25/#CWE-434" TargetMode="External"/><Relationship Id="rId4" Type="http://schemas.openxmlformats.org/officeDocument/2006/relationships/hyperlink" Target="http://cwe.mitre.org/top25/#CWE-79"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cwe.mitre.org/top25/#CWE-134" TargetMode="External"/><Relationship Id="rId3" Type="http://schemas.openxmlformats.org/officeDocument/2006/relationships/hyperlink" Target="http://cwe.mitre.org/top25/#CWE-22" TargetMode="External"/><Relationship Id="rId7" Type="http://schemas.openxmlformats.org/officeDocument/2006/relationships/hyperlink" Target="http://cwe.mitre.org/top25/#CWE-131" TargetMode="External"/><Relationship Id="rId2" Type="http://schemas.openxmlformats.org/officeDocument/2006/relationships/hyperlink" Target="http://cwe.mitre.org/top25/#CWE-120" TargetMode="External"/><Relationship Id="rId1" Type="http://schemas.openxmlformats.org/officeDocument/2006/relationships/slideLayout" Target="../slideLayouts/slideLayout2.xml"/><Relationship Id="rId6" Type="http://schemas.openxmlformats.org/officeDocument/2006/relationships/hyperlink" Target="http://cwe.mitre.org/top25/#CWE-676" TargetMode="External"/><Relationship Id="rId5" Type="http://schemas.openxmlformats.org/officeDocument/2006/relationships/hyperlink" Target="http://cwe.mitre.org/top25/#CWE-829" TargetMode="External"/><Relationship Id="rId4" Type="http://schemas.openxmlformats.org/officeDocument/2006/relationships/hyperlink" Target="http://cwe.mitre.org/top25/#CWE-494" TargetMode="External"/><Relationship Id="rId9" Type="http://schemas.openxmlformats.org/officeDocument/2006/relationships/hyperlink" Target="http://cwe.mitre.org/top25/#CWE-190"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cwe.mitre.org/top25/#CWE-863" TargetMode="External"/><Relationship Id="rId3" Type="http://schemas.openxmlformats.org/officeDocument/2006/relationships/hyperlink" Target="http://cwe.mitre.org/top25/#CWE-862" TargetMode="External"/><Relationship Id="rId7" Type="http://schemas.openxmlformats.org/officeDocument/2006/relationships/hyperlink" Target="http://cwe.mitre.org/top25/#CWE-250" TargetMode="External"/><Relationship Id="rId12" Type="http://schemas.openxmlformats.org/officeDocument/2006/relationships/hyperlink" Target="http://cwe.mitre.org/top25/#CWE-759" TargetMode="External"/><Relationship Id="rId2" Type="http://schemas.openxmlformats.org/officeDocument/2006/relationships/hyperlink" Target="http://cwe.mitre.org/top25/#CWE-306" TargetMode="External"/><Relationship Id="rId1" Type="http://schemas.openxmlformats.org/officeDocument/2006/relationships/slideLayout" Target="../slideLayouts/slideLayout2.xml"/><Relationship Id="rId6" Type="http://schemas.openxmlformats.org/officeDocument/2006/relationships/hyperlink" Target="http://cwe.mitre.org/top25/#CWE-807" TargetMode="External"/><Relationship Id="rId11" Type="http://schemas.openxmlformats.org/officeDocument/2006/relationships/hyperlink" Target="http://cwe.mitre.org/top25/#CWE-307" TargetMode="External"/><Relationship Id="rId5" Type="http://schemas.openxmlformats.org/officeDocument/2006/relationships/hyperlink" Target="http://cwe.mitre.org/top25/#CWE-311" TargetMode="External"/><Relationship Id="rId10" Type="http://schemas.openxmlformats.org/officeDocument/2006/relationships/hyperlink" Target="http://cwe.mitre.org/top25/#CWE-327" TargetMode="External"/><Relationship Id="rId4" Type="http://schemas.openxmlformats.org/officeDocument/2006/relationships/hyperlink" Target="http://cwe.mitre.org/top25/#CWE-798" TargetMode="External"/><Relationship Id="rId9" Type="http://schemas.openxmlformats.org/officeDocument/2006/relationships/hyperlink" Target="http://cwe.mitre.org/top25/#CWE-73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www.hackme.com/loin.php?username=hacker" TargetMode="Externa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2281881"/>
            <a:ext cx="9144000" cy="2001688"/>
          </a:xfrm>
          <a:solidFill>
            <a:srgbClr val="00B0F0"/>
          </a:solidFill>
        </p:spPr>
        <p:txBody>
          <a:bodyPr>
            <a:normAutofit fontScale="90000"/>
          </a:bodyPr>
          <a:lstStyle/>
          <a:p>
            <a:pPr algn="l"/>
            <a:r>
              <a:rPr lang="en-US" altLang="zh-TW" sz="2400" b="1" dirty="0">
                <a:effectLst>
                  <a:outerShdw blurRad="38100" dist="38100" dir="2700000" algn="tl">
                    <a:srgbClr val="000000">
                      <a:alpha val="43137"/>
                    </a:srgbClr>
                  </a:outerShdw>
                </a:effectLst>
              </a:rPr>
              <a:t>Web Hacking and </a:t>
            </a:r>
            <a:r>
              <a:rPr lang="en-US" altLang="zh-TW" sz="2400" b="1" dirty="0" smtClean="0">
                <a:effectLst>
                  <a:outerShdw blurRad="38100" dist="38100" dir="2700000" algn="tl">
                    <a:srgbClr val="000000">
                      <a:alpha val="43137"/>
                    </a:srgbClr>
                  </a:outerShdw>
                </a:effectLst>
              </a:rPr>
              <a:t>Exploitation_2_2</a:t>
            </a:r>
            <a:br>
              <a:rPr lang="en-US" altLang="zh-TW" sz="2400" b="1" dirty="0" smtClean="0">
                <a:effectLst>
                  <a:outerShdw blurRad="38100" dist="38100" dir="2700000" algn="tl">
                    <a:srgbClr val="000000">
                      <a:alpha val="43137"/>
                    </a:srgbClr>
                  </a:outerShdw>
                </a:effectLst>
              </a:rPr>
            </a:br>
            <a:r>
              <a:rPr lang="en-US" altLang="zh-TW" sz="2400" b="1" dirty="0" smtClean="0">
                <a:effectLst>
                  <a:outerShdw blurRad="38100" dist="38100" dir="2700000" algn="tl">
                    <a:srgbClr val="000000">
                      <a:alpha val="43137"/>
                    </a:srgbClr>
                  </a:outerShdw>
                </a:effectLst>
              </a:rPr>
              <a:t/>
            </a:r>
            <a:br>
              <a:rPr lang="en-US" altLang="zh-TW" sz="2400" b="1" dirty="0" smtClean="0">
                <a:effectLst>
                  <a:outerShdw blurRad="38100" dist="38100" dir="2700000" algn="tl">
                    <a:srgbClr val="000000">
                      <a:alpha val="43137"/>
                    </a:srgbClr>
                  </a:outerShdw>
                </a:effectLst>
              </a:rPr>
            </a:br>
            <a:r>
              <a:rPr lang="en-US" altLang="zh-TW" sz="900" b="1" dirty="0">
                <a:effectLst>
                  <a:outerShdw blurRad="38100" dist="38100" dir="2700000" algn="tl">
                    <a:srgbClr val="000000">
                      <a:alpha val="43137"/>
                    </a:srgbClr>
                  </a:outerShdw>
                </a:effectLst>
              </a:rPr>
              <a:t/>
            </a:r>
            <a:br>
              <a:rPr lang="en-US" altLang="zh-TW" sz="900" b="1" dirty="0">
                <a:effectLst>
                  <a:outerShdw blurRad="38100" dist="38100" dir="2700000" algn="tl">
                    <a:srgbClr val="000000">
                      <a:alpha val="43137"/>
                    </a:srgbClr>
                  </a:outerShdw>
                </a:effectLst>
              </a:rPr>
            </a:br>
            <a:r>
              <a:rPr lang="en-US" altLang="zh-TW" sz="5400" b="1" dirty="0" smtClean="0">
                <a:effectLst>
                  <a:outerShdw blurRad="38100" dist="38100" dir="2700000" algn="tl">
                    <a:srgbClr val="000000">
                      <a:alpha val="43137"/>
                    </a:srgbClr>
                  </a:outerShdw>
                </a:effectLst>
              </a:rPr>
              <a:t>XXX</a:t>
            </a:r>
            <a:r>
              <a:rPr lang="zh-TW" altLang="en-US" sz="5400" b="1" dirty="0" smtClean="0">
                <a:effectLst>
                  <a:outerShdw blurRad="38100" dist="38100" dir="2700000" algn="tl">
                    <a:srgbClr val="000000">
                      <a:alpha val="43137"/>
                    </a:srgbClr>
                  </a:outerShdw>
                </a:effectLst>
              </a:rPr>
              <a:t> </a:t>
            </a:r>
            <a:r>
              <a:rPr lang="en-US" altLang="zh-TW" sz="4000" dirty="0" smtClean="0"/>
              <a:t>Injection</a:t>
            </a:r>
            <a:r>
              <a:rPr lang="zh-TW" altLang="en-US" sz="4000" b="1" dirty="0" smtClean="0">
                <a:effectLst>
                  <a:outerShdw blurRad="38100" dist="38100" dir="2700000" algn="tl">
                    <a:srgbClr val="000000">
                      <a:alpha val="43137"/>
                    </a:srgbClr>
                  </a:outerShdw>
                </a:effectLst>
              </a:rPr>
              <a:t>實務測試</a:t>
            </a:r>
            <a:r>
              <a:rPr lang="en-US" altLang="zh-TW" sz="4000" b="1" dirty="0" smtClean="0">
                <a:effectLst>
                  <a:outerShdw blurRad="38100" dist="38100" dir="2700000" algn="tl">
                    <a:srgbClr val="000000">
                      <a:alpha val="43137"/>
                    </a:srgbClr>
                  </a:outerShdw>
                </a:effectLst>
              </a:rPr>
              <a:t/>
            </a:r>
            <a:br>
              <a:rPr lang="en-US" altLang="zh-TW" sz="4000" b="1" dirty="0" smtClean="0">
                <a:effectLst>
                  <a:outerShdw blurRad="38100" dist="38100" dir="2700000" algn="tl">
                    <a:srgbClr val="000000">
                      <a:alpha val="43137"/>
                    </a:srgbClr>
                  </a:outerShdw>
                </a:effectLst>
              </a:rPr>
            </a:br>
            <a:r>
              <a:rPr lang="en-US" altLang="zh-TW" sz="900" b="1" dirty="0" smtClean="0">
                <a:effectLst>
                  <a:outerShdw blurRad="38100" dist="38100" dir="2700000" algn="tl">
                    <a:srgbClr val="000000">
                      <a:alpha val="43137"/>
                    </a:srgbClr>
                  </a:outerShdw>
                </a:effectLst>
              </a:rPr>
              <a:t/>
            </a:r>
            <a:br>
              <a:rPr lang="en-US" altLang="zh-TW" sz="900" b="1" dirty="0" smtClean="0">
                <a:effectLst>
                  <a:outerShdw blurRad="38100" dist="38100" dir="2700000" algn="tl">
                    <a:srgbClr val="000000">
                      <a:alpha val="43137"/>
                    </a:srgbClr>
                  </a:outerShdw>
                </a:effectLst>
              </a:rPr>
            </a:br>
            <a:r>
              <a:rPr lang="en-US" altLang="zh-TW" sz="2000" b="1" dirty="0" smtClean="0">
                <a:effectLst>
                  <a:outerShdw blurRad="38100" dist="38100" dir="2700000" algn="tl">
                    <a:srgbClr val="000000">
                      <a:alpha val="43137"/>
                    </a:srgbClr>
                  </a:outerShdw>
                </a:effectLst>
              </a:rPr>
              <a:t>XXX==</a:t>
            </a:r>
            <a:r>
              <a:rPr lang="en-US" altLang="zh-TW" sz="2000" b="1" dirty="0" err="1" smtClean="0">
                <a:effectLst>
                  <a:outerShdw blurRad="38100" dist="38100" dir="2700000" algn="tl">
                    <a:srgbClr val="000000">
                      <a:alpha val="43137"/>
                    </a:srgbClr>
                  </a:outerShdw>
                </a:effectLst>
              </a:rPr>
              <a:t>sql</a:t>
            </a:r>
            <a:r>
              <a:rPr lang="en-US" altLang="zh-TW" sz="2000" b="1" dirty="0" smtClean="0">
                <a:effectLst>
                  <a:outerShdw blurRad="38100" dist="38100" dir="2700000" algn="tl">
                    <a:srgbClr val="000000">
                      <a:alpha val="43137"/>
                    </a:srgbClr>
                  </a:outerShdw>
                </a:effectLst>
              </a:rPr>
              <a:t> | command | </a:t>
            </a:r>
            <a:r>
              <a:rPr lang="en-US" altLang="zh-TW" sz="2000" b="1" dirty="0" err="1" smtClean="0">
                <a:effectLst>
                  <a:outerShdw blurRad="38100" dist="38100" dir="2700000" algn="tl">
                    <a:srgbClr val="000000">
                      <a:alpha val="43137"/>
                    </a:srgbClr>
                  </a:outerShdw>
                </a:effectLst>
              </a:rPr>
              <a:t>Xpath</a:t>
            </a:r>
            <a:r>
              <a:rPr lang="en-US" altLang="zh-TW" sz="2000" b="1" dirty="0" smtClean="0">
                <a:effectLst>
                  <a:outerShdw blurRad="38100" dist="38100" dir="2700000" algn="tl">
                    <a:srgbClr val="000000">
                      <a:alpha val="43137"/>
                    </a:srgbClr>
                  </a:outerShdw>
                </a:effectLst>
              </a:rPr>
              <a:t> | LDAP |</a:t>
            </a:r>
            <a:r>
              <a:rPr lang="zh-TW" altLang="en-US" sz="2000" b="1" dirty="0">
                <a:effectLst>
                  <a:outerShdw blurRad="38100" dist="38100" dir="2700000" algn="tl">
                    <a:srgbClr val="000000">
                      <a:alpha val="43137"/>
                    </a:srgbClr>
                  </a:outerShdw>
                </a:effectLst>
              </a:rPr>
              <a:t> </a:t>
            </a:r>
            <a:r>
              <a:rPr lang="en-US" altLang="zh-TW" sz="2000" b="1" dirty="0" smtClean="0">
                <a:effectLst>
                  <a:outerShdw blurRad="38100" dist="38100" dir="2700000" algn="tl">
                    <a:srgbClr val="000000">
                      <a:alpha val="43137"/>
                    </a:srgbClr>
                  </a:outerShdw>
                </a:effectLst>
              </a:rPr>
              <a:t>…..</a:t>
            </a:r>
            <a:endParaRPr lang="zh-TW" altLang="en-US" sz="2000" b="1" dirty="0">
              <a:effectLst>
                <a:outerShdw blurRad="38100" dist="38100" dir="2700000" algn="tl">
                  <a:srgbClr val="000000">
                    <a:alpha val="43137"/>
                  </a:srgbClr>
                </a:outerShdw>
              </a:effectLst>
            </a:endParaRPr>
          </a:p>
        </p:txBody>
      </p:sp>
      <p:pic>
        <p:nvPicPr>
          <p:cNvPr id="4" name="圖片 3"/>
          <p:cNvPicPr>
            <a:picLocks noChangeAspect="1"/>
          </p:cNvPicPr>
          <p:nvPr/>
        </p:nvPicPr>
        <p:blipFill>
          <a:blip r:embed="rId2"/>
          <a:stretch>
            <a:fillRect/>
          </a:stretch>
        </p:blipFill>
        <p:spPr>
          <a:xfrm>
            <a:off x="0" y="427419"/>
            <a:ext cx="9144000" cy="694944"/>
          </a:xfrm>
          <a:prstGeom prst="rect">
            <a:avLst/>
          </a:prstGeom>
        </p:spPr>
      </p:pic>
      <p:pic>
        <p:nvPicPr>
          <p:cNvPr id="5" name="圖片 4"/>
          <p:cNvPicPr>
            <a:picLocks noChangeAspect="1"/>
          </p:cNvPicPr>
          <p:nvPr/>
        </p:nvPicPr>
        <p:blipFill>
          <a:blip r:embed="rId3"/>
          <a:stretch>
            <a:fillRect/>
          </a:stretch>
        </p:blipFill>
        <p:spPr>
          <a:xfrm>
            <a:off x="5807216" y="4694172"/>
            <a:ext cx="2999492" cy="1786283"/>
          </a:xfrm>
          <a:prstGeom prst="rect">
            <a:avLst/>
          </a:prstGeom>
        </p:spPr>
      </p:pic>
      <p:sp>
        <p:nvSpPr>
          <p:cNvPr id="6" name="矩形 5"/>
          <p:cNvSpPr/>
          <p:nvPr/>
        </p:nvSpPr>
        <p:spPr>
          <a:xfrm>
            <a:off x="627532" y="4512961"/>
            <a:ext cx="1234633" cy="646331"/>
          </a:xfrm>
          <a:prstGeom prst="rect">
            <a:avLst/>
          </a:prstGeom>
        </p:spPr>
        <p:txBody>
          <a:bodyPr wrap="none">
            <a:spAutoFit/>
          </a:bodyPr>
          <a:lstStyle/>
          <a:p>
            <a:r>
              <a:rPr lang="zh-TW" altLang="en-US" sz="3600" b="1" dirty="0" smtClean="0">
                <a:effectLst>
                  <a:outerShdw blurRad="38100" dist="38100" dir="2700000" algn="tl">
                    <a:srgbClr val="000000">
                      <a:alpha val="43137"/>
                    </a:srgbClr>
                  </a:outerShdw>
                </a:effectLst>
              </a:rPr>
              <a:t>講師</a:t>
            </a:r>
            <a:r>
              <a:rPr lang="en-US" altLang="zh-TW" sz="3600" b="1" dirty="0" smtClean="0">
                <a:effectLst>
                  <a:outerShdw blurRad="38100" dist="38100" dir="2700000" algn="tl">
                    <a:srgbClr val="000000">
                      <a:alpha val="43137"/>
                    </a:srgbClr>
                  </a:outerShdw>
                </a:effectLst>
              </a:rPr>
              <a:t>:</a:t>
            </a:r>
            <a:endParaRPr lang="zh-TW" altLang="en-US" sz="3600" b="1" dirty="0">
              <a:effectLst>
                <a:outerShdw blurRad="38100" dist="38100" dir="2700000" algn="tl">
                  <a:srgbClr val="000000">
                    <a:alpha val="43137"/>
                  </a:srgbClr>
                </a:outerShdw>
              </a:effectLst>
            </a:endParaRPr>
          </a:p>
        </p:txBody>
      </p:sp>
      <p:sp>
        <p:nvSpPr>
          <p:cNvPr id="7" name="矩形 6"/>
          <p:cNvSpPr/>
          <p:nvPr/>
        </p:nvSpPr>
        <p:spPr>
          <a:xfrm>
            <a:off x="611057" y="5128604"/>
            <a:ext cx="1234633" cy="646331"/>
          </a:xfrm>
          <a:prstGeom prst="rect">
            <a:avLst/>
          </a:prstGeom>
        </p:spPr>
        <p:txBody>
          <a:bodyPr wrap="none">
            <a:spAutoFit/>
          </a:bodyPr>
          <a:lstStyle/>
          <a:p>
            <a:r>
              <a:rPr lang="zh-TW" altLang="en-US" sz="3600" b="1" dirty="0" smtClean="0">
                <a:effectLst>
                  <a:outerShdw blurRad="38100" dist="38100" dir="2700000" algn="tl">
                    <a:srgbClr val="000000">
                      <a:alpha val="43137"/>
                    </a:srgbClr>
                  </a:outerShdw>
                </a:effectLst>
              </a:rPr>
              <a:t>助教</a:t>
            </a:r>
            <a:r>
              <a:rPr lang="en-US" altLang="zh-TW" sz="3600" b="1" dirty="0" smtClean="0">
                <a:effectLst>
                  <a:outerShdw blurRad="38100" dist="38100" dir="2700000" algn="tl">
                    <a:srgbClr val="000000">
                      <a:alpha val="43137"/>
                    </a:srgbClr>
                  </a:outerShdw>
                </a:effectLst>
              </a:rPr>
              <a:t>:</a:t>
            </a:r>
            <a:endParaRPr lang="zh-TW" altLang="en-US"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458627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65127"/>
            <a:ext cx="9053384" cy="969404"/>
          </a:xfrm>
          <a:solidFill>
            <a:schemeClr val="accent3">
              <a:lumMod val="50000"/>
            </a:schemeClr>
          </a:solidFill>
        </p:spPr>
        <p:txBody>
          <a:bodyPr>
            <a:normAutofit/>
          </a:bodyPr>
          <a:lstStyle/>
          <a:p>
            <a:r>
              <a:rPr lang="zh-TW" altLang="en-US" sz="2400" b="1" dirty="0" smtClean="0">
                <a:solidFill>
                  <a:srgbClr val="FFFF00"/>
                </a:solidFill>
                <a:effectLst>
                  <a:outerShdw blurRad="38100" dist="38100" dir="2700000" algn="tl">
                    <a:srgbClr val="000000">
                      <a:alpha val="43137"/>
                    </a:srgbClr>
                  </a:outerShdw>
                </a:effectLst>
              </a:rPr>
              <a:t>鼓勵你多多參考下列網址的資料</a:t>
            </a:r>
            <a:r>
              <a:rPr lang="en-US" altLang="zh-TW" sz="2400" b="1" dirty="0" smtClean="0">
                <a:solidFill>
                  <a:srgbClr val="FFFF00"/>
                </a:solidFill>
                <a:effectLst>
                  <a:outerShdw blurRad="38100" dist="38100" dir="2700000" algn="tl">
                    <a:srgbClr val="000000">
                      <a:alpha val="43137"/>
                    </a:srgbClr>
                  </a:outerShdw>
                </a:effectLst>
              </a:rPr>
              <a:t>(2017.10.9)</a:t>
            </a:r>
            <a:br>
              <a:rPr lang="en-US" altLang="zh-TW" sz="2400" b="1" dirty="0" smtClean="0">
                <a:solidFill>
                  <a:srgbClr val="FFFF00"/>
                </a:solidFill>
                <a:effectLst>
                  <a:outerShdw blurRad="38100" dist="38100" dir="2700000" algn="tl">
                    <a:srgbClr val="000000">
                      <a:alpha val="43137"/>
                    </a:srgbClr>
                  </a:outerShdw>
                </a:effectLst>
              </a:rPr>
            </a:br>
            <a:r>
              <a:rPr lang="en-US" altLang="zh-TW" sz="2400" b="1" dirty="0" smtClean="0">
                <a:solidFill>
                  <a:srgbClr val="FFFF00"/>
                </a:solidFill>
                <a:effectLst>
                  <a:outerShdw blurRad="38100" dist="38100" dir="2700000" algn="tl">
                    <a:srgbClr val="000000">
                      <a:alpha val="43137"/>
                    </a:srgbClr>
                  </a:outerShdw>
                </a:effectLst>
              </a:rPr>
              <a:t>https</a:t>
            </a:r>
            <a:r>
              <a:rPr lang="en-US" altLang="zh-TW" sz="2400" b="1" dirty="0">
                <a:solidFill>
                  <a:srgbClr val="FFFF00"/>
                </a:solidFill>
                <a:effectLst>
                  <a:outerShdw blurRad="38100" dist="38100" dir="2700000" algn="tl">
                    <a:srgbClr val="000000">
                      <a:alpha val="43137"/>
                    </a:srgbClr>
                  </a:outerShdw>
                </a:effectLst>
              </a:rPr>
              <a:t>://www.owasp.org/index.php/Category:OWASP_Top_Ten_Project</a:t>
            </a:r>
            <a:endParaRPr lang="zh-TW" altLang="en-US" sz="2400" b="1" dirty="0">
              <a:solidFill>
                <a:srgbClr val="FFFF00"/>
              </a:solidFill>
              <a:effectLst>
                <a:outerShdw blurRad="38100" dist="38100" dir="2700000" algn="tl">
                  <a:srgbClr val="000000">
                    <a:alpha val="43137"/>
                  </a:srgbClr>
                </a:outerShdw>
              </a:effectLst>
            </a:endParaRPr>
          </a:p>
        </p:txBody>
      </p:sp>
      <p:pic>
        <p:nvPicPr>
          <p:cNvPr id="6" name="內容版面配置區 5"/>
          <p:cNvPicPr>
            <a:picLocks noGrp="1" noChangeAspect="1"/>
          </p:cNvPicPr>
          <p:nvPr>
            <p:ph idx="1"/>
          </p:nvPr>
        </p:nvPicPr>
        <p:blipFill>
          <a:blip r:embed="rId2"/>
          <a:stretch>
            <a:fillRect/>
          </a:stretch>
        </p:blipFill>
        <p:spPr>
          <a:xfrm>
            <a:off x="599265" y="1493155"/>
            <a:ext cx="4672951" cy="5014117"/>
          </a:xfrm>
          <a:prstGeom prst="rect">
            <a:avLst/>
          </a:prstGeom>
        </p:spPr>
      </p:pic>
    </p:spTree>
    <p:extLst>
      <p:ext uri="{BB962C8B-B14F-4D97-AF65-F5344CB8AC3E}">
        <p14:creationId xmlns:p14="http://schemas.microsoft.com/office/powerpoint/2010/main" val="271252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116632"/>
            <a:ext cx="8229600" cy="778098"/>
          </a:xfrm>
        </p:spPr>
        <p:txBody>
          <a:bodyPr/>
          <a:lstStyle/>
          <a:p>
            <a:r>
              <a:rPr lang="en-US" altLang="zh-TW" dirty="0"/>
              <a:t>OWASP Testing Guide v4</a:t>
            </a:r>
            <a:endParaRPr lang="zh-TW" altLang="en-US" dirty="0"/>
          </a:p>
        </p:txBody>
      </p:sp>
      <p:pic>
        <p:nvPicPr>
          <p:cNvPr id="4" name="內容版面配置區 3"/>
          <p:cNvPicPr>
            <a:picLocks noGrp="1" noChangeAspect="1"/>
          </p:cNvPicPr>
          <p:nvPr>
            <p:ph idx="1"/>
          </p:nvPr>
        </p:nvPicPr>
        <p:blipFill rotWithShape="1">
          <a:blip r:embed="rId2"/>
          <a:srcRect l="17205" t="14951" r="19393" b="7090"/>
          <a:stretch/>
        </p:blipFill>
        <p:spPr>
          <a:xfrm>
            <a:off x="827583" y="889964"/>
            <a:ext cx="6755683" cy="5707387"/>
          </a:xfrm>
          <a:prstGeom prst="rect">
            <a:avLst/>
          </a:prstGeom>
        </p:spPr>
      </p:pic>
      <p:sp>
        <p:nvSpPr>
          <p:cNvPr id="5" name="矩形 4"/>
          <p:cNvSpPr/>
          <p:nvPr/>
        </p:nvSpPr>
        <p:spPr>
          <a:xfrm>
            <a:off x="4572000" y="889964"/>
            <a:ext cx="4572000" cy="646331"/>
          </a:xfrm>
          <a:prstGeom prst="rect">
            <a:avLst/>
          </a:prstGeom>
          <a:solidFill>
            <a:schemeClr val="accent3">
              <a:lumMod val="20000"/>
              <a:lumOff val="80000"/>
            </a:schemeClr>
          </a:solidFill>
        </p:spPr>
        <p:txBody>
          <a:bodyPr>
            <a:spAutoFit/>
          </a:bodyPr>
          <a:lstStyle/>
          <a:p>
            <a:r>
              <a:rPr lang="en-US" altLang="zh-TW" dirty="0"/>
              <a:t>https://www.owasp.org/index.php</a:t>
            </a:r>
            <a:r>
              <a:rPr lang="en-US" altLang="zh-TW" dirty="0" smtClean="0"/>
              <a:t>/</a:t>
            </a:r>
          </a:p>
          <a:p>
            <a:r>
              <a:rPr lang="en-US" altLang="zh-TW" dirty="0" smtClean="0"/>
              <a:t>OWASP_Testing_Guide_v4_Table_of_Contents</a:t>
            </a:r>
            <a:endParaRPr lang="zh-TW" altLang="en-US" dirty="0"/>
          </a:p>
        </p:txBody>
      </p:sp>
    </p:spTree>
    <p:extLst>
      <p:ext uri="{BB962C8B-B14F-4D97-AF65-F5344CB8AC3E}">
        <p14:creationId xmlns:p14="http://schemas.microsoft.com/office/powerpoint/2010/main" val="36904520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l"/>
            <a:r>
              <a:rPr lang="en-US" altLang="zh-TW" b="1" dirty="0" smtClean="0"/>
              <a:t>WASC</a:t>
            </a:r>
            <a:br>
              <a:rPr lang="en-US" altLang="zh-TW" b="1" dirty="0" smtClean="0"/>
            </a:br>
            <a:r>
              <a:rPr lang="en-US" altLang="zh-TW" b="1" dirty="0" smtClean="0"/>
              <a:t>Web </a:t>
            </a:r>
            <a:r>
              <a:rPr lang="en-US" altLang="zh-TW" b="1" dirty="0"/>
              <a:t>Application Security </a:t>
            </a:r>
            <a:r>
              <a:rPr lang="en-US" altLang="zh-TW" b="1" dirty="0" smtClean="0"/>
              <a:t>Consortium</a:t>
            </a:r>
            <a:endParaRPr lang="zh-TW" altLang="en-US" dirty="0"/>
          </a:p>
        </p:txBody>
      </p:sp>
      <p:pic>
        <p:nvPicPr>
          <p:cNvPr id="4" name="內容版面配置區 3"/>
          <p:cNvPicPr>
            <a:picLocks noGrp="1" noChangeAspect="1"/>
          </p:cNvPicPr>
          <p:nvPr>
            <p:ph idx="1"/>
          </p:nvPr>
        </p:nvPicPr>
        <p:blipFill rotWithShape="1">
          <a:blip r:embed="rId2"/>
          <a:srcRect l="2568" t="13360" r="20468" b="13454"/>
          <a:stretch/>
        </p:blipFill>
        <p:spPr>
          <a:xfrm>
            <a:off x="436861" y="1556792"/>
            <a:ext cx="8346666" cy="4464496"/>
          </a:xfrm>
          <a:prstGeom prst="rect">
            <a:avLst/>
          </a:prstGeom>
        </p:spPr>
      </p:pic>
      <p:sp>
        <p:nvSpPr>
          <p:cNvPr id="5" name="矩形 4"/>
          <p:cNvSpPr/>
          <p:nvPr/>
        </p:nvSpPr>
        <p:spPr>
          <a:xfrm>
            <a:off x="3023320" y="404664"/>
            <a:ext cx="6120680" cy="369332"/>
          </a:xfrm>
          <a:prstGeom prst="rect">
            <a:avLst/>
          </a:prstGeom>
          <a:solidFill>
            <a:schemeClr val="accent2">
              <a:lumMod val="20000"/>
              <a:lumOff val="80000"/>
            </a:schemeClr>
          </a:solidFill>
        </p:spPr>
        <p:txBody>
          <a:bodyPr wrap="square">
            <a:spAutoFit/>
          </a:bodyPr>
          <a:lstStyle/>
          <a:p>
            <a:r>
              <a:rPr lang="en-US" altLang="zh-TW" dirty="0"/>
              <a:t>http://</a:t>
            </a:r>
            <a:r>
              <a:rPr lang="en-US" altLang="zh-TW" dirty="0" smtClean="0"/>
              <a:t>projects.webappsec.org</a:t>
            </a:r>
            <a:endParaRPr lang="zh-TW" altLang="en-US" dirty="0"/>
          </a:p>
        </p:txBody>
      </p:sp>
    </p:spTree>
    <p:extLst>
      <p:ext uri="{BB962C8B-B14F-4D97-AF65-F5344CB8AC3E}">
        <p14:creationId xmlns:p14="http://schemas.microsoft.com/office/powerpoint/2010/main" val="32403062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634082"/>
          </a:xfrm>
        </p:spPr>
        <p:txBody>
          <a:bodyPr>
            <a:normAutofit fontScale="90000"/>
          </a:bodyPr>
          <a:lstStyle/>
          <a:p>
            <a:r>
              <a:rPr lang="en-US" altLang="zh-TW" dirty="0"/>
              <a:t>WASC Threat </a:t>
            </a:r>
            <a:r>
              <a:rPr lang="en-US" altLang="zh-TW" dirty="0" smtClean="0"/>
              <a:t>Classification </a:t>
            </a:r>
            <a:r>
              <a:rPr lang="en-US" altLang="zh-TW" b="1" dirty="0" smtClean="0"/>
              <a:t>v2.0(2010)</a:t>
            </a:r>
            <a:r>
              <a:rPr lang="en-US" altLang="zh-TW" dirty="0" smtClean="0"/>
              <a:t> </a:t>
            </a:r>
            <a:endParaRPr lang="zh-TW" altLang="en-US" dirty="0"/>
          </a:p>
        </p:txBody>
      </p:sp>
      <p:graphicFrame>
        <p:nvGraphicFramePr>
          <p:cNvPr id="7" name="內容版面配置區 6"/>
          <p:cNvGraphicFramePr>
            <a:graphicFrameLocks noGrp="1"/>
          </p:cNvGraphicFramePr>
          <p:nvPr>
            <p:ph idx="1"/>
            <p:extLst/>
          </p:nvPr>
        </p:nvGraphicFramePr>
        <p:xfrm>
          <a:off x="712268" y="1732546"/>
          <a:ext cx="8036195" cy="4360746"/>
        </p:xfrm>
        <a:graphic>
          <a:graphicData uri="http://schemas.openxmlformats.org/drawingml/2006/table">
            <a:tbl>
              <a:tblPr/>
              <a:tblGrid>
                <a:gridCol w="3643708"/>
                <a:gridCol w="4392487"/>
              </a:tblGrid>
              <a:tr h="340916">
                <a:tc>
                  <a:txBody>
                    <a:bodyPr/>
                    <a:lstStyle/>
                    <a:p>
                      <a:pPr algn="l" fontAlgn="t"/>
                      <a:r>
                        <a:rPr lang="en-US" sz="1800" b="1" dirty="0">
                          <a:solidFill>
                            <a:schemeClr val="bg1"/>
                          </a:solidFill>
                          <a:effectLst>
                            <a:outerShdw blurRad="38100" dist="38100" dir="2700000" algn="tl">
                              <a:srgbClr val="000000">
                                <a:alpha val="43137"/>
                              </a:srgbClr>
                            </a:outerShdw>
                          </a:effectLst>
                          <a:latin typeface="inherit"/>
                        </a:rPr>
                        <a:t>Attacks</a:t>
                      </a:r>
                      <a:endParaRPr lang="en-US" sz="1800" b="0" dirty="0">
                        <a:solidFill>
                          <a:schemeClr val="bg1"/>
                        </a:solidFill>
                        <a:effectLst>
                          <a:outerShdw blurRad="38100" dist="38100" dir="2700000" algn="tl">
                            <a:srgbClr val="000000">
                              <a:alpha val="43137"/>
                            </a:srgbClr>
                          </a:outerShdw>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l" fontAlgn="t"/>
                      <a:r>
                        <a:rPr lang="en-US" sz="1800" b="1" dirty="0">
                          <a:solidFill>
                            <a:schemeClr val="bg1"/>
                          </a:solidFill>
                          <a:effectLst>
                            <a:outerShdw blurRad="38100" dist="38100" dir="2700000" algn="tl">
                              <a:srgbClr val="000000">
                                <a:alpha val="43137"/>
                              </a:srgbClr>
                            </a:outerShdw>
                          </a:effectLst>
                          <a:latin typeface="inherit"/>
                        </a:rPr>
                        <a:t>Weaknesses</a:t>
                      </a:r>
                      <a:endParaRPr lang="en-US" sz="1800" b="0" dirty="0">
                        <a:solidFill>
                          <a:schemeClr val="bg1"/>
                        </a:solidFill>
                        <a:effectLst>
                          <a:outerShdw blurRad="38100" dist="38100" dir="2700000" algn="tl">
                            <a:srgbClr val="000000">
                              <a:alpha val="43137"/>
                            </a:srgbClr>
                          </a:outerShdw>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r>
              <a:tr h="340916">
                <a:tc>
                  <a:txBody>
                    <a:bodyPr/>
                    <a:lstStyle/>
                    <a:p>
                      <a:pPr algn="l" fontAlgn="t"/>
                      <a:r>
                        <a:rPr lang="en-US" sz="1400" b="0" dirty="0">
                          <a:solidFill>
                            <a:srgbClr val="114488"/>
                          </a:solidFill>
                          <a:effectLst/>
                          <a:latin typeface="inherit"/>
                          <a:hlinkClick r:id="rId2"/>
                        </a:rPr>
                        <a:t>Abuse of Functionality</a:t>
                      </a:r>
                      <a:endParaRPr lang="en-US" sz="1400" b="0" dirty="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400" b="0" dirty="0">
                          <a:solidFill>
                            <a:srgbClr val="114488"/>
                          </a:solidFill>
                          <a:effectLst/>
                          <a:latin typeface="inherit"/>
                          <a:hlinkClick r:id="rId3"/>
                        </a:rPr>
                        <a:t>Application Misconfiguration</a:t>
                      </a:r>
                      <a:endParaRPr lang="en-US" sz="1400" b="0" dirty="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340916">
                <a:tc>
                  <a:txBody>
                    <a:bodyPr/>
                    <a:lstStyle/>
                    <a:p>
                      <a:pPr algn="l" fontAlgn="t"/>
                      <a:r>
                        <a:rPr lang="en-US" sz="1400" b="0" dirty="0">
                          <a:solidFill>
                            <a:srgbClr val="114488"/>
                          </a:solidFill>
                          <a:effectLst/>
                          <a:latin typeface="inherit"/>
                          <a:hlinkClick r:id="rId4"/>
                        </a:rPr>
                        <a:t>Brute Force</a:t>
                      </a:r>
                      <a:endParaRPr lang="en-US" sz="1400" b="0" dirty="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400" b="0" dirty="0">
                          <a:solidFill>
                            <a:srgbClr val="114488"/>
                          </a:solidFill>
                          <a:effectLst/>
                          <a:latin typeface="inherit"/>
                          <a:hlinkClick r:id="rId5"/>
                        </a:rPr>
                        <a:t>Directory Indexing</a:t>
                      </a:r>
                      <a:endParaRPr lang="en-US" sz="1400" b="0" dirty="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340916">
                <a:tc>
                  <a:txBody>
                    <a:bodyPr/>
                    <a:lstStyle/>
                    <a:p>
                      <a:pPr algn="l" fontAlgn="t"/>
                      <a:r>
                        <a:rPr lang="en-US" sz="1400" b="0" dirty="0">
                          <a:solidFill>
                            <a:srgbClr val="114488"/>
                          </a:solidFill>
                          <a:effectLst/>
                          <a:latin typeface="inherit"/>
                          <a:hlinkClick r:id="rId6"/>
                        </a:rPr>
                        <a:t>Buffer Overflow</a:t>
                      </a:r>
                      <a:endParaRPr lang="en-US" sz="1400" b="0" dirty="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400" b="0" dirty="0">
                          <a:solidFill>
                            <a:srgbClr val="114488"/>
                          </a:solidFill>
                          <a:effectLst/>
                          <a:latin typeface="inherit"/>
                          <a:hlinkClick r:id="rId7"/>
                        </a:rPr>
                        <a:t>Improper Filesystem Permissions</a:t>
                      </a:r>
                      <a:endParaRPr lang="en-US" sz="1400" b="0" dirty="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340916">
                <a:tc>
                  <a:txBody>
                    <a:bodyPr/>
                    <a:lstStyle/>
                    <a:p>
                      <a:pPr algn="l" fontAlgn="t"/>
                      <a:r>
                        <a:rPr lang="en-US" sz="1400" b="0" dirty="0">
                          <a:solidFill>
                            <a:srgbClr val="114488"/>
                          </a:solidFill>
                          <a:effectLst/>
                          <a:latin typeface="inherit"/>
                          <a:hlinkClick r:id="rId8"/>
                        </a:rPr>
                        <a:t>Content Spoofing</a:t>
                      </a:r>
                      <a:endParaRPr lang="en-US" sz="1400" b="0" dirty="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400" b="0" dirty="0">
                          <a:solidFill>
                            <a:srgbClr val="114488"/>
                          </a:solidFill>
                          <a:effectLst/>
                          <a:latin typeface="inherit"/>
                          <a:hlinkClick r:id="rId9"/>
                        </a:rPr>
                        <a:t>Improper Input Handling</a:t>
                      </a:r>
                      <a:endParaRPr lang="en-US" sz="1400" b="0" dirty="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57250">
                <a:tc>
                  <a:txBody>
                    <a:bodyPr/>
                    <a:lstStyle/>
                    <a:p>
                      <a:pPr algn="l" fontAlgn="t"/>
                      <a:r>
                        <a:rPr lang="en-US" sz="1400" b="0" dirty="0">
                          <a:solidFill>
                            <a:srgbClr val="114488"/>
                          </a:solidFill>
                          <a:effectLst/>
                          <a:latin typeface="inherit"/>
                          <a:hlinkClick r:id="rId10"/>
                        </a:rPr>
                        <a:t>Credential/Session Prediction</a:t>
                      </a:r>
                      <a:endParaRPr lang="en-US" sz="1400" b="0" dirty="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dirty="0">
                          <a:solidFill>
                            <a:srgbClr val="114488"/>
                          </a:solidFill>
                          <a:effectLst/>
                          <a:latin typeface="inherit"/>
                          <a:hlinkClick r:id="rId11"/>
                        </a:rPr>
                        <a:t>Improper Output Handling</a:t>
                      </a:r>
                      <a:endParaRPr lang="en-US" sz="1400" b="0" dirty="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57250">
                <a:tc>
                  <a:txBody>
                    <a:bodyPr/>
                    <a:lstStyle/>
                    <a:p>
                      <a:pPr algn="l" fontAlgn="t"/>
                      <a:r>
                        <a:rPr lang="en-US" sz="1400" b="0" dirty="0">
                          <a:solidFill>
                            <a:srgbClr val="114488"/>
                          </a:solidFill>
                          <a:effectLst/>
                          <a:latin typeface="inherit"/>
                          <a:hlinkClick r:id="rId12"/>
                        </a:rPr>
                        <a:t>Cross-Site Scripting</a:t>
                      </a:r>
                      <a:endParaRPr lang="en-US" sz="1400" b="0" dirty="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400" b="0" dirty="0">
                          <a:solidFill>
                            <a:srgbClr val="114488"/>
                          </a:solidFill>
                          <a:effectLst/>
                          <a:latin typeface="inherit"/>
                          <a:hlinkClick r:id="rId13"/>
                        </a:rPr>
                        <a:t>Information Leakage</a:t>
                      </a:r>
                      <a:endParaRPr lang="en-US" sz="1400" b="0" dirty="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340916">
                <a:tc>
                  <a:txBody>
                    <a:bodyPr/>
                    <a:lstStyle/>
                    <a:p>
                      <a:pPr algn="l" fontAlgn="t"/>
                      <a:r>
                        <a:rPr lang="en-US" sz="1400" b="0" dirty="0">
                          <a:solidFill>
                            <a:srgbClr val="114488"/>
                          </a:solidFill>
                          <a:effectLst/>
                          <a:latin typeface="inherit"/>
                          <a:hlinkClick r:id="rId14"/>
                        </a:rPr>
                        <a:t>Cross-Site Request Forgery</a:t>
                      </a:r>
                      <a:endParaRPr lang="en-US" sz="1400" b="0" dirty="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dirty="0">
                          <a:solidFill>
                            <a:srgbClr val="114488"/>
                          </a:solidFill>
                          <a:effectLst/>
                          <a:latin typeface="inherit"/>
                          <a:hlinkClick r:id="rId15"/>
                        </a:rPr>
                        <a:t>Insecure Indexing</a:t>
                      </a:r>
                      <a:endParaRPr lang="en-US" sz="1400" b="0" dirty="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57250">
                <a:tc>
                  <a:txBody>
                    <a:bodyPr/>
                    <a:lstStyle/>
                    <a:p>
                      <a:pPr algn="l" fontAlgn="t"/>
                      <a:r>
                        <a:rPr lang="en-US" sz="1400" b="0" dirty="0">
                          <a:solidFill>
                            <a:srgbClr val="114488"/>
                          </a:solidFill>
                          <a:effectLst/>
                          <a:latin typeface="inherit"/>
                          <a:hlinkClick r:id="rId16"/>
                        </a:rPr>
                        <a:t>Denial of Service</a:t>
                      </a:r>
                      <a:endParaRPr lang="en-US" sz="1400" b="0" dirty="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400" b="0" dirty="0">
                          <a:solidFill>
                            <a:srgbClr val="114488"/>
                          </a:solidFill>
                          <a:effectLst/>
                          <a:latin typeface="inherit"/>
                          <a:hlinkClick r:id="rId17"/>
                        </a:rPr>
                        <a:t>Insufficient Anti-automation</a:t>
                      </a:r>
                      <a:endParaRPr lang="en-US" sz="1400" b="0" dirty="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57250">
                <a:tc>
                  <a:txBody>
                    <a:bodyPr/>
                    <a:lstStyle/>
                    <a:p>
                      <a:pPr algn="l" fontAlgn="t"/>
                      <a:r>
                        <a:rPr lang="en-US" sz="1400" b="0" dirty="0">
                          <a:solidFill>
                            <a:srgbClr val="114488"/>
                          </a:solidFill>
                          <a:effectLst/>
                          <a:latin typeface="inherit"/>
                          <a:hlinkClick r:id="rId18"/>
                        </a:rPr>
                        <a:t>Fingerprinting</a:t>
                      </a:r>
                      <a:endParaRPr lang="en-US" sz="1400" b="0" dirty="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400" b="0" dirty="0">
                          <a:solidFill>
                            <a:srgbClr val="114488"/>
                          </a:solidFill>
                          <a:effectLst/>
                          <a:latin typeface="inherit"/>
                          <a:hlinkClick r:id="rId19"/>
                        </a:rPr>
                        <a:t>Insufficient Authentication</a:t>
                      </a:r>
                      <a:endParaRPr lang="en-US" sz="1400" b="0" dirty="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57250">
                <a:tc>
                  <a:txBody>
                    <a:bodyPr/>
                    <a:lstStyle/>
                    <a:p>
                      <a:pPr algn="l" fontAlgn="t"/>
                      <a:r>
                        <a:rPr lang="en-US" sz="1400" b="0" dirty="0">
                          <a:solidFill>
                            <a:srgbClr val="114488"/>
                          </a:solidFill>
                          <a:effectLst/>
                          <a:latin typeface="inherit"/>
                          <a:hlinkClick r:id="rId20"/>
                        </a:rPr>
                        <a:t>Format String</a:t>
                      </a:r>
                      <a:endParaRPr lang="en-US" sz="1400" b="0" dirty="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400" b="0" dirty="0">
                          <a:solidFill>
                            <a:srgbClr val="114488"/>
                          </a:solidFill>
                          <a:effectLst/>
                          <a:latin typeface="inherit"/>
                          <a:hlinkClick r:id="rId21"/>
                        </a:rPr>
                        <a:t>Insufficient Authorization</a:t>
                      </a:r>
                      <a:endParaRPr lang="en-US" sz="1400" b="0" dirty="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57250">
                <a:tc>
                  <a:txBody>
                    <a:bodyPr/>
                    <a:lstStyle/>
                    <a:p>
                      <a:pPr algn="l" fontAlgn="t"/>
                      <a:r>
                        <a:rPr lang="en-US" sz="1400" b="0" dirty="0">
                          <a:solidFill>
                            <a:srgbClr val="114488"/>
                          </a:solidFill>
                          <a:effectLst/>
                          <a:latin typeface="inherit"/>
                          <a:hlinkClick r:id="rId22"/>
                        </a:rPr>
                        <a:t>HTTP Response Smuggling</a:t>
                      </a:r>
                      <a:endParaRPr lang="en-US" sz="1400" b="0" dirty="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400" b="0" dirty="0">
                          <a:solidFill>
                            <a:srgbClr val="114488"/>
                          </a:solidFill>
                          <a:effectLst/>
                          <a:latin typeface="inherit"/>
                          <a:hlinkClick r:id="rId23"/>
                        </a:rPr>
                        <a:t>Insufficient Password Recovery</a:t>
                      </a:r>
                      <a:endParaRPr lang="en-US" sz="1400" b="0" dirty="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57250">
                <a:tc>
                  <a:txBody>
                    <a:bodyPr/>
                    <a:lstStyle/>
                    <a:p>
                      <a:pPr algn="l" fontAlgn="t"/>
                      <a:r>
                        <a:rPr lang="en-US" sz="1400" b="0" dirty="0">
                          <a:solidFill>
                            <a:srgbClr val="114488"/>
                          </a:solidFill>
                          <a:effectLst/>
                          <a:latin typeface="inherit"/>
                          <a:hlinkClick r:id="rId24"/>
                        </a:rPr>
                        <a:t>HTTP Response Splitting</a:t>
                      </a:r>
                      <a:endParaRPr lang="en-US" sz="1400" b="0" dirty="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400" b="0" dirty="0">
                          <a:solidFill>
                            <a:srgbClr val="114488"/>
                          </a:solidFill>
                          <a:effectLst/>
                          <a:latin typeface="inherit"/>
                          <a:hlinkClick r:id="rId25"/>
                        </a:rPr>
                        <a:t>Insufficient Process Validation</a:t>
                      </a:r>
                      <a:endParaRPr lang="en-US" sz="1400" b="0" dirty="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57250">
                <a:tc>
                  <a:txBody>
                    <a:bodyPr/>
                    <a:lstStyle/>
                    <a:p>
                      <a:pPr algn="l" fontAlgn="t"/>
                      <a:r>
                        <a:rPr lang="en-US" sz="1400" b="0">
                          <a:solidFill>
                            <a:srgbClr val="114488"/>
                          </a:solidFill>
                          <a:effectLst/>
                          <a:latin typeface="inherit"/>
                          <a:hlinkClick r:id="rId26"/>
                        </a:rPr>
                        <a:t>HTTP Request Smuggling</a:t>
                      </a:r>
                      <a:endParaRPr lang="en-US" sz="1400" b="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400" b="0" dirty="0">
                          <a:solidFill>
                            <a:srgbClr val="114488"/>
                          </a:solidFill>
                          <a:effectLst/>
                          <a:latin typeface="inherit"/>
                          <a:hlinkClick r:id="rId27"/>
                        </a:rPr>
                        <a:t>Insufficient Session Expiration</a:t>
                      </a:r>
                      <a:endParaRPr lang="en-US" sz="1400" b="0" dirty="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57250">
                <a:tc>
                  <a:txBody>
                    <a:bodyPr/>
                    <a:lstStyle/>
                    <a:p>
                      <a:pPr algn="l" fontAlgn="t"/>
                      <a:r>
                        <a:rPr lang="en-US" sz="1400" b="0" dirty="0">
                          <a:solidFill>
                            <a:srgbClr val="114488"/>
                          </a:solidFill>
                          <a:effectLst/>
                          <a:latin typeface="inherit"/>
                          <a:hlinkClick r:id="rId28"/>
                        </a:rPr>
                        <a:t>HTTP Request Splitting</a:t>
                      </a:r>
                      <a:endParaRPr lang="en-US" sz="1400" b="0" dirty="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400" b="0" dirty="0">
                          <a:solidFill>
                            <a:srgbClr val="114488"/>
                          </a:solidFill>
                          <a:effectLst/>
                          <a:latin typeface="inherit"/>
                          <a:hlinkClick r:id="rId29"/>
                        </a:rPr>
                        <a:t>Insufficient Transport Layer Protection</a:t>
                      </a:r>
                      <a:endParaRPr lang="en-US" sz="1400" b="0" dirty="0">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sp>
        <p:nvSpPr>
          <p:cNvPr id="8" name="矩形 7"/>
          <p:cNvSpPr/>
          <p:nvPr/>
        </p:nvSpPr>
        <p:spPr>
          <a:xfrm>
            <a:off x="-10888" y="951301"/>
            <a:ext cx="9144000" cy="369332"/>
          </a:xfrm>
          <a:prstGeom prst="rect">
            <a:avLst/>
          </a:prstGeom>
          <a:solidFill>
            <a:schemeClr val="accent2">
              <a:lumMod val="20000"/>
              <a:lumOff val="80000"/>
            </a:schemeClr>
          </a:solidFill>
        </p:spPr>
        <p:txBody>
          <a:bodyPr wrap="square">
            <a:spAutoFit/>
          </a:bodyPr>
          <a:lstStyle/>
          <a:p>
            <a:r>
              <a:rPr lang="en-US" altLang="zh-TW" dirty="0"/>
              <a:t>http://projects.webappsec.org/w/page/13246978/Threat%20Classification</a:t>
            </a:r>
            <a:endParaRPr lang="zh-TW" altLang="en-US" dirty="0"/>
          </a:p>
        </p:txBody>
      </p:sp>
    </p:spTree>
    <p:extLst>
      <p:ext uri="{BB962C8B-B14F-4D97-AF65-F5344CB8AC3E}">
        <p14:creationId xmlns:p14="http://schemas.microsoft.com/office/powerpoint/2010/main" val="389144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extLst/>
          </p:nvPr>
        </p:nvGraphicFramePr>
        <p:xfrm>
          <a:off x="467544" y="260648"/>
          <a:ext cx="7848872" cy="5659220"/>
        </p:xfrm>
        <a:graphic>
          <a:graphicData uri="http://schemas.openxmlformats.org/drawingml/2006/table">
            <a:tbl>
              <a:tblPr/>
              <a:tblGrid>
                <a:gridCol w="3924436"/>
                <a:gridCol w="3924436"/>
              </a:tblGrid>
              <a:tr h="346050">
                <a:tc>
                  <a:txBody>
                    <a:bodyPr/>
                    <a:lstStyle/>
                    <a:p>
                      <a:pPr algn="l" fontAlgn="t"/>
                      <a:r>
                        <a:rPr lang="en-US" sz="1800" b="1" dirty="0">
                          <a:solidFill>
                            <a:schemeClr val="bg1"/>
                          </a:solidFill>
                          <a:effectLst>
                            <a:outerShdw blurRad="38100" dist="38100" dir="2700000" algn="tl">
                              <a:srgbClr val="000000">
                                <a:alpha val="43137"/>
                              </a:srgbClr>
                            </a:outerShdw>
                          </a:effectLst>
                          <a:latin typeface="inherit"/>
                        </a:rPr>
                        <a:t>Attacks</a:t>
                      </a:r>
                      <a:endParaRPr lang="en-US" sz="1800" b="0" dirty="0">
                        <a:solidFill>
                          <a:schemeClr val="bg1"/>
                        </a:solidFill>
                        <a:effectLst>
                          <a:outerShdw blurRad="38100" dist="38100" dir="2700000" algn="tl">
                            <a:srgbClr val="000000">
                              <a:alpha val="43137"/>
                            </a:srgbClr>
                          </a:outerShdw>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l" fontAlgn="t"/>
                      <a:r>
                        <a:rPr lang="en-US" sz="1800" b="1" dirty="0">
                          <a:solidFill>
                            <a:schemeClr val="bg1"/>
                          </a:solidFill>
                          <a:effectLst>
                            <a:outerShdw blurRad="38100" dist="38100" dir="2700000" algn="tl">
                              <a:srgbClr val="000000">
                                <a:alpha val="43137"/>
                              </a:srgbClr>
                            </a:outerShdw>
                          </a:effectLst>
                          <a:latin typeface="inherit"/>
                        </a:rPr>
                        <a:t>Weaknesses</a:t>
                      </a:r>
                      <a:endParaRPr lang="en-US" sz="1800" b="0" dirty="0">
                        <a:solidFill>
                          <a:schemeClr val="bg1"/>
                        </a:solidFill>
                        <a:effectLst>
                          <a:outerShdw blurRad="38100" dist="38100" dir="2700000" algn="tl">
                            <a:srgbClr val="000000">
                              <a:alpha val="43137"/>
                            </a:srgbClr>
                          </a:outerShdw>
                        </a:effectLst>
                        <a:latin typeface="inherit"/>
                      </a:endParaRPr>
                    </a:p>
                  </a:txBody>
                  <a:tcPr marL="2104" marR="2104" marT="1052" marB="10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r>
              <a:tr h="346050">
                <a:tc>
                  <a:txBody>
                    <a:bodyPr/>
                    <a:lstStyle/>
                    <a:p>
                      <a:pPr algn="l" fontAlgn="t"/>
                      <a:r>
                        <a:rPr lang="en-US" sz="1600" b="0" u="sng" dirty="0">
                          <a:solidFill>
                            <a:srgbClr val="114488"/>
                          </a:solidFill>
                          <a:effectLst/>
                          <a:latin typeface="inherit"/>
                          <a:hlinkClick r:id="rId2"/>
                        </a:rPr>
                        <a:t>Integer Overflows</a:t>
                      </a:r>
                      <a:endParaRPr lang="en-US" sz="1600" b="0" dirty="0">
                        <a:effectLst/>
                        <a:latin typeface="inherit"/>
                      </a:endParaRP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600" b="0" dirty="0">
                          <a:solidFill>
                            <a:srgbClr val="114488"/>
                          </a:solidFill>
                          <a:effectLst/>
                          <a:latin typeface="inherit"/>
                          <a:hlinkClick r:id="rId3"/>
                        </a:rPr>
                        <a:t>Server Misconfiguration</a:t>
                      </a:r>
                      <a:endParaRPr lang="en-US" sz="1600" b="0" dirty="0">
                        <a:effectLst/>
                        <a:latin typeface="inherit"/>
                      </a:endParaRP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88032">
                <a:tc>
                  <a:txBody>
                    <a:bodyPr/>
                    <a:lstStyle/>
                    <a:p>
                      <a:pPr algn="l" fontAlgn="t"/>
                      <a:r>
                        <a:rPr lang="en-US" sz="1600" b="0" dirty="0">
                          <a:solidFill>
                            <a:srgbClr val="114488"/>
                          </a:solidFill>
                          <a:effectLst/>
                          <a:latin typeface="inherit"/>
                          <a:hlinkClick r:id="rId4"/>
                        </a:rPr>
                        <a:t>LDAP Injection</a:t>
                      </a:r>
                      <a:endParaRPr lang="en-US" sz="1600" b="0" dirty="0">
                        <a:effectLst/>
                        <a:latin typeface="inherit"/>
                      </a:endParaRP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600" b="0" dirty="0">
                          <a:effectLst/>
                          <a:latin typeface="inherit"/>
                        </a:rPr>
                        <a:t> </a:t>
                      </a: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88032">
                <a:tc>
                  <a:txBody>
                    <a:bodyPr/>
                    <a:lstStyle/>
                    <a:p>
                      <a:pPr algn="l" fontAlgn="t"/>
                      <a:r>
                        <a:rPr lang="en-US" sz="1600" b="0" dirty="0">
                          <a:solidFill>
                            <a:srgbClr val="114488"/>
                          </a:solidFill>
                          <a:effectLst/>
                          <a:latin typeface="inherit"/>
                          <a:hlinkClick r:id="rId5"/>
                        </a:rPr>
                        <a:t>Mail Command Injection</a:t>
                      </a:r>
                      <a:endParaRPr lang="en-US" sz="1600" b="0" dirty="0">
                        <a:effectLst/>
                        <a:latin typeface="inherit"/>
                      </a:endParaRP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600" b="0" dirty="0">
                          <a:effectLst/>
                          <a:latin typeface="inherit"/>
                        </a:rPr>
                        <a:t> </a:t>
                      </a: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88032">
                <a:tc>
                  <a:txBody>
                    <a:bodyPr/>
                    <a:lstStyle/>
                    <a:p>
                      <a:pPr algn="l" fontAlgn="t"/>
                      <a:r>
                        <a:rPr lang="en-US" sz="1600" b="0" dirty="0">
                          <a:solidFill>
                            <a:srgbClr val="114488"/>
                          </a:solidFill>
                          <a:effectLst/>
                          <a:latin typeface="inherit"/>
                          <a:hlinkClick r:id="rId6"/>
                        </a:rPr>
                        <a:t>Null Byte Injection</a:t>
                      </a:r>
                      <a:endParaRPr lang="en-US" sz="1600" b="0" dirty="0">
                        <a:effectLst/>
                        <a:latin typeface="inherit"/>
                      </a:endParaRP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600" b="0" dirty="0">
                          <a:effectLst/>
                          <a:latin typeface="inherit"/>
                        </a:rPr>
                        <a:t> </a:t>
                      </a: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88032">
                <a:tc>
                  <a:txBody>
                    <a:bodyPr/>
                    <a:lstStyle/>
                    <a:p>
                      <a:pPr algn="l" fontAlgn="t"/>
                      <a:r>
                        <a:rPr lang="en-US" sz="1600" b="0" dirty="0">
                          <a:solidFill>
                            <a:srgbClr val="114488"/>
                          </a:solidFill>
                          <a:effectLst/>
                          <a:latin typeface="inherit"/>
                          <a:hlinkClick r:id="rId7"/>
                        </a:rPr>
                        <a:t>OS Commanding</a:t>
                      </a:r>
                      <a:endParaRPr lang="en-US" sz="1600" b="0" dirty="0">
                        <a:effectLst/>
                        <a:latin typeface="inherit"/>
                      </a:endParaRP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zh-TW" altLang="en-US" sz="1600" b="0" dirty="0">
                          <a:effectLst/>
                          <a:latin typeface="inherit"/>
                        </a:rPr>
                        <a:t> </a:t>
                      </a: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88032">
                <a:tc>
                  <a:txBody>
                    <a:bodyPr/>
                    <a:lstStyle/>
                    <a:p>
                      <a:pPr algn="l" fontAlgn="t"/>
                      <a:r>
                        <a:rPr lang="en-US" sz="1600" b="0">
                          <a:solidFill>
                            <a:srgbClr val="114488"/>
                          </a:solidFill>
                          <a:effectLst/>
                          <a:latin typeface="inherit"/>
                          <a:hlinkClick r:id="rId8"/>
                        </a:rPr>
                        <a:t>Path Traversal</a:t>
                      </a:r>
                      <a:endParaRPr lang="en-US" sz="1600" b="0">
                        <a:effectLst/>
                        <a:latin typeface="inherit"/>
                      </a:endParaRP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600" b="0" dirty="0">
                          <a:effectLst/>
                          <a:latin typeface="inherit"/>
                        </a:rPr>
                        <a:t> </a:t>
                      </a: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6024">
                <a:tc>
                  <a:txBody>
                    <a:bodyPr/>
                    <a:lstStyle/>
                    <a:p>
                      <a:pPr algn="l" fontAlgn="t"/>
                      <a:r>
                        <a:rPr lang="en-US" sz="1600" b="0">
                          <a:solidFill>
                            <a:srgbClr val="114488"/>
                          </a:solidFill>
                          <a:effectLst/>
                          <a:latin typeface="inherit"/>
                          <a:hlinkClick r:id="rId9"/>
                        </a:rPr>
                        <a:t>Predictable Resource Location</a:t>
                      </a:r>
                      <a:endParaRPr lang="en-US" sz="1600" b="0">
                        <a:effectLst/>
                        <a:latin typeface="inherit"/>
                      </a:endParaRP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600" b="0" dirty="0">
                          <a:effectLst/>
                          <a:latin typeface="inherit"/>
                        </a:rPr>
                        <a:t> </a:t>
                      </a: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88032">
                <a:tc>
                  <a:txBody>
                    <a:bodyPr/>
                    <a:lstStyle/>
                    <a:p>
                      <a:pPr algn="l" fontAlgn="t"/>
                      <a:r>
                        <a:rPr lang="en-US" sz="1600" b="0">
                          <a:solidFill>
                            <a:srgbClr val="114488"/>
                          </a:solidFill>
                          <a:effectLst/>
                          <a:latin typeface="inherit"/>
                          <a:hlinkClick r:id="rId10"/>
                        </a:rPr>
                        <a:t>Remote File Inclusion</a:t>
                      </a:r>
                      <a:r>
                        <a:rPr lang="en-US" sz="1600" b="0">
                          <a:effectLst/>
                          <a:latin typeface="inherit"/>
                        </a:rPr>
                        <a:t> (</a:t>
                      </a:r>
                      <a:r>
                        <a:rPr lang="en-US" sz="1600" b="0">
                          <a:solidFill>
                            <a:srgbClr val="114488"/>
                          </a:solidFill>
                          <a:effectLst/>
                          <a:latin typeface="inherit"/>
                          <a:hlinkClick r:id="rId10"/>
                        </a:rPr>
                        <a:t>RFI</a:t>
                      </a:r>
                      <a:r>
                        <a:rPr lang="en-US" sz="1600" b="0">
                          <a:effectLst/>
                          <a:latin typeface="inherit"/>
                        </a:rPr>
                        <a:t>)</a:t>
                      </a: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600" b="0" dirty="0">
                          <a:effectLst/>
                          <a:latin typeface="inherit"/>
                        </a:rPr>
                        <a:t> </a:t>
                      </a: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88032">
                <a:tc>
                  <a:txBody>
                    <a:bodyPr/>
                    <a:lstStyle/>
                    <a:p>
                      <a:pPr algn="l" fontAlgn="t"/>
                      <a:r>
                        <a:rPr lang="en-US" sz="1600" b="0" dirty="0">
                          <a:solidFill>
                            <a:srgbClr val="114488"/>
                          </a:solidFill>
                          <a:effectLst/>
                          <a:latin typeface="inherit"/>
                          <a:hlinkClick r:id="rId11"/>
                        </a:rPr>
                        <a:t>Routing Detour</a:t>
                      </a:r>
                      <a:endParaRPr lang="en-US" sz="1600" b="0" dirty="0">
                        <a:effectLst/>
                        <a:latin typeface="inherit"/>
                      </a:endParaRP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600" b="1" dirty="0">
                          <a:effectLst/>
                          <a:latin typeface="inherit"/>
                        </a:rPr>
                        <a:t> </a:t>
                      </a:r>
                      <a:endParaRPr lang="zh-TW" altLang="en-US" sz="1600" b="0" dirty="0">
                        <a:effectLst/>
                        <a:latin typeface="inherit"/>
                      </a:endParaRP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pPr algn="l" fontAlgn="t"/>
                      <a:r>
                        <a:rPr lang="en-US" sz="1600" b="0">
                          <a:solidFill>
                            <a:srgbClr val="114488"/>
                          </a:solidFill>
                          <a:effectLst/>
                          <a:latin typeface="inherit"/>
                          <a:hlinkClick r:id="rId12"/>
                        </a:rPr>
                        <a:t>Session Fixation</a:t>
                      </a:r>
                      <a:endParaRPr lang="en-US" sz="1600" b="0">
                        <a:effectLst/>
                        <a:latin typeface="inherit"/>
                      </a:endParaRP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600" b="0" dirty="0">
                          <a:effectLst/>
                          <a:latin typeface="inherit"/>
                        </a:rPr>
                        <a:t> </a:t>
                      </a: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pPr algn="l" fontAlgn="t"/>
                      <a:r>
                        <a:rPr lang="en-US" sz="1600" b="0">
                          <a:solidFill>
                            <a:srgbClr val="114488"/>
                          </a:solidFill>
                          <a:effectLst/>
                          <a:latin typeface="inherit"/>
                          <a:hlinkClick r:id="rId13"/>
                        </a:rPr>
                        <a:t>SOAP Array Abuse</a:t>
                      </a:r>
                      <a:endParaRPr lang="en-US" sz="1600" b="0">
                        <a:effectLst/>
                        <a:latin typeface="inherit"/>
                      </a:endParaRP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600" b="0" dirty="0">
                          <a:effectLst/>
                          <a:latin typeface="inherit"/>
                        </a:rPr>
                        <a:t> </a:t>
                      </a: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pPr algn="l" fontAlgn="t"/>
                      <a:r>
                        <a:rPr lang="en-US" sz="1600" b="0">
                          <a:solidFill>
                            <a:srgbClr val="114488"/>
                          </a:solidFill>
                          <a:effectLst/>
                          <a:latin typeface="inherit"/>
                          <a:hlinkClick r:id="rId14"/>
                        </a:rPr>
                        <a:t>SSI Injection</a:t>
                      </a:r>
                      <a:endParaRPr lang="en-US" sz="1600" b="0">
                        <a:effectLst/>
                        <a:latin typeface="inherit"/>
                      </a:endParaRP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600" b="0" dirty="0">
                          <a:effectLst/>
                          <a:latin typeface="inherit"/>
                        </a:rPr>
                        <a:t> </a:t>
                      </a: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pPr algn="l" fontAlgn="t"/>
                      <a:r>
                        <a:rPr lang="en-US" sz="1600" b="0">
                          <a:solidFill>
                            <a:srgbClr val="114488"/>
                          </a:solidFill>
                          <a:effectLst/>
                          <a:latin typeface="inherit"/>
                          <a:hlinkClick r:id="rId15"/>
                        </a:rPr>
                        <a:t>SQL Injection</a:t>
                      </a:r>
                      <a:endParaRPr lang="en-US" sz="1600" b="0">
                        <a:effectLst/>
                        <a:latin typeface="inherit"/>
                      </a:endParaRP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600" b="0" dirty="0">
                          <a:effectLst/>
                          <a:latin typeface="inherit"/>
                        </a:rPr>
                        <a:t> </a:t>
                      </a: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46728">
                <a:tc>
                  <a:txBody>
                    <a:bodyPr/>
                    <a:lstStyle/>
                    <a:p>
                      <a:pPr algn="l" fontAlgn="t"/>
                      <a:r>
                        <a:rPr lang="en-US" sz="1600" b="0">
                          <a:solidFill>
                            <a:srgbClr val="114488"/>
                          </a:solidFill>
                          <a:effectLst/>
                          <a:latin typeface="inherit"/>
                          <a:hlinkClick r:id="rId16"/>
                        </a:rPr>
                        <a:t>URL Redirector Abuse </a:t>
                      </a:r>
                      <a:endParaRPr lang="en-US" sz="1600" b="0">
                        <a:effectLst/>
                        <a:latin typeface="inherit"/>
                      </a:endParaRP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600" b="0" dirty="0">
                          <a:effectLst/>
                          <a:latin typeface="inherit"/>
                        </a:rPr>
                        <a:t> </a:t>
                      </a: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pPr algn="l" fontAlgn="t"/>
                      <a:r>
                        <a:rPr lang="en-US" sz="1600" b="0">
                          <a:solidFill>
                            <a:srgbClr val="114488"/>
                          </a:solidFill>
                          <a:effectLst/>
                          <a:latin typeface="inherit"/>
                          <a:hlinkClick r:id="rId17"/>
                        </a:rPr>
                        <a:t>XPath Injection</a:t>
                      </a:r>
                      <a:endParaRPr lang="en-US" sz="1600" b="0">
                        <a:effectLst/>
                        <a:latin typeface="inherit"/>
                      </a:endParaRP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600" b="0" dirty="0">
                          <a:effectLst/>
                          <a:latin typeface="inherit"/>
                        </a:rPr>
                        <a:t> </a:t>
                      </a: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46728">
                <a:tc>
                  <a:txBody>
                    <a:bodyPr/>
                    <a:lstStyle/>
                    <a:p>
                      <a:pPr algn="l" fontAlgn="t"/>
                      <a:r>
                        <a:rPr lang="en-US" sz="1600" b="0">
                          <a:solidFill>
                            <a:srgbClr val="114488"/>
                          </a:solidFill>
                          <a:effectLst/>
                          <a:latin typeface="inherit"/>
                          <a:hlinkClick r:id="rId18"/>
                        </a:rPr>
                        <a:t>XML Attribute Blowup</a:t>
                      </a:r>
                      <a:endParaRPr lang="en-US" sz="1600" b="0">
                        <a:effectLst/>
                        <a:latin typeface="inherit"/>
                      </a:endParaRP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600" b="0" dirty="0">
                          <a:effectLst/>
                          <a:latin typeface="inherit"/>
                        </a:rPr>
                        <a:t> </a:t>
                      </a: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46728">
                <a:tc>
                  <a:txBody>
                    <a:bodyPr/>
                    <a:lstStyle/>
                    <a:p>
                      <a:pPr algn="l" fontAlgn="t"/>
                      <a:r>
                        <a:rPr lang="en-US" sz="1600" b="0">
                          <a:solidFill>
                            <a:srgbClr val="114488"/>
                          </a:solidFill>
                          <a:effectLst/>
                          <a:latin typeface="inherit"/>
                          <a:hlinkClick r:id="rId19"/>
                        </a:rPr>
                        <a:t>XML External Entities</a:t>
                      </a:r>
                      <a:endParaRPr lang="en-US" sz="1600" b="0">
                        <a:effectLst/>
                        <a:latin typeface="inherit"/>
                      </a:endParaRP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600" b="0" dirty="0">
                          <a:effectLst/>
                          <a:latin typeface="inherit"/>
                        </a:rPr>
                        <a:t> </a:t>
                      </a: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46728">
                <a:tc>
                  <a:txBody>
                    <a:bodyPr/>
                    <a:lstStyle/>
                    <a:p>
                      <a:pPr algn="l" fontAlgn="t"/>
                      <a:r>
                        <a:rPr lang="en-US" sz="1600" b="0">
                          <a:solidFill>
                            <a:srgbClr val="114488"/>
                          </a:solidFill>
                          <a:effectLst/>
                          <a:latin typeface="inherit"/>
                          <a:hlinkClick r:id="rId20"/>
                        </a:rPr>
                        <a:t>XML Entity Expansion </a:t>
                      </a:r>
                      <a:endParaRPr lang="en-US" sz="1600" b="0">
                        <a:effectLst/>
                        <a:latin typeface="inherit"/>
                      </a:endParaRP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600" b="0" dirty="0">
                          <a:effectLst/>
                          <a:latin typeface="inherit"/>
                        </a:rPr>
                        <a:t> </a:t>
                      </a: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pPr algn="l" fontAlgn="t"/>
                      <a:r>
                        <a:rPr lang="en-US" sz="1600" b="0">
                          <a:solidFill>
                            <a:srgbClr val="114488"/>
                          </a:solidFill>
                          <a:effectLst/>
                          <a:latin typeface="inherit"/>
                          <a:hlinkClick r:id="rId21"/>
                        </a:rPr>
                        <a:t>XML Injection</a:t>
                      </a:r>
                      <a:endParaRPr lang="en-US" sz="1600" b="0">
                        <a:effectLst/>
                        <a:latin typeface="inherit"/>
                      </a:endParaRP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600" b="0" dirty="0">
                          <a:effectLst/>
                          <a:latin typeface="inherit"/>
                        </a:rPr>
                        <a:t> </a:t>
                      </a: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pPr algn="l" fontAlgn="t"/>
                      <a:r>
                        <a:rPr lang="en-US" sz="1600" b="0">
                          <a:solidFill>
                            <a:srgbClr val="114488"/>
                          </a:solidFill>
                          <a:effectLst/>
                          <a:latin typeface="inherit"/>
                          <a:hlinkClick r:id="rId22"/>
                        </a:rPr>
                        <a:t>XQuery Injection</a:t>
                      </a:r>
                      <a:endParaRPr lang="en-US" sz="1600" b="0">
                        <a:effectLst/>
                        <a:latin typeface="inherit"/>
                      </a:endParaRP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600" b="0" dirty="0">
                          <a:effectLst/>
                          <a:latin typeface="inherit"/>
                        </a:rPr>
                        <a:t> </a:t>
                      </a:r>
                    </a:p>
                  </a:txBody>
                  <a:tcPr marL="2068" marR="2068" marT="1034" marB="1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pic>
        <p:nvPicPr>
          <p:cNvPr id="5" name="圖片 4"/>
          <p:cNvPicPr>
            <a:picLocks noChangeAspect="1"/>
          </p:cNvPicPr>
          <p:nvPr/>
        </p:nvPicPr>
        <p:blipFill>
          <a:blip r:embed="rId23"/>
          <a:stretch>
            <a:fillRect/>
          </a:stretch>
        </p:blipFill>
        <p:spPr>
          <a:xfrm>
            <a:off x="4716016" y="1556792"/>
            <a:ext cx="3327075" cy="3912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456048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778098"/>
          </a:xfrm>
        </p:spPr>
        <p:txBody>
          <a:bodyPr/>
          <a:lstStyle/>
          <a:p>
            <a:pPr algn="l"/>
            <a:r>
              <a:rPr lang="en-US" altLang="zh-TW" dirty="0"/>
              <a:t>http://cwe.mitre.org/</a:t>
            </a:r>
            <a:endParaRPr lang="zh-TW" altLang="en-US" dirty="0"/>
          </a:p>
        </p:txBody>
      </p:sp>
      <p:pic>
        <p:nvPicPr>
          <p:cNvPr id="4" name="內容版面配置區 3"/>
          <p:cNvPicPr>
            <a:picLocks noGrp="1" noChangeAspect="1"/>
          </p:cNvPicPr>
          <p:nvPr>
            <p:ph idx="1"/>
          </p:nvPr>
        </p:nvPicPr>
        <p:blipFill rotWithShape="1">
          <a:blip r:embed="rId2"/>
          <a:srcRect t="13360" r="1674" b="15045"/>
          <a:stretch/>
        </p:blipFill>
        <p:spPr>
          <a:xfrm>
            <a:off x="448939" y="1124744"/>
            <a:ext cx="8565403" cy="4968552"/>
          </a:xfrm>
          <a:prstGeom prst="rect">
            <a:avLst/>
          </a:prstGeom>
        </p:spPr>
      </p:pic>
    </p:spTree>
    <p:extLst>
      <p:ext uri="{BB962C8B-B14F-4D97-AF65-F5344CB8AC3E}">
        <p14:creationId xmlns:p14="http://schemas.microsoft.com/office/powerpoint/2010/main" val="3105518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471340"/>
            <a:ext cx="9144000" cy="756099"/>
          </a:xfrm>
          <a:solidFill>
            <a:schemeClr val="accent4">
              <a:lumMod val="50000"/>
            </a:schemeClr>
          </a:solidFill>
        </p:spPr>
        <p:txBody>
          <a:bodyPr>
            <a:normAutofit/>
          </a:bodyPr>
          <a:lstStyle/>
          <a:p>
            <a:r>
              <a:rPr lang="en-US" altLang="zh-TW" sz="2800" dirty="0">
                <a:solidFill>
                  <a:schemeClr val="bg1"/>
                </a:solidFill>
              </a:rPr>
              <a:t>2011 CWE/SANS Top 25 Most Dangerous Software Errors</a:t>
            </a:r>
            <a:endParaRPr lang="zh-TW" altLang="en-US" sz="2800" dirty="0">
              <a:solidFill>
                <a:schemeClr val="bg1"/>
              </a:solidFill>
            </a:endParaRPr>
          </a:p>
        </p:txBody>
      </p:sp>
      <p:sp>
        <p:nvSpPr>
          <p:cNvPr id="4" name="矩形 3"/>
          <p:cNvSpPr/>
          <p:nvPr/>
        </p:nvSpPr>
        <p:spPr>
          <a:xfrm>
            <a:off x="445760" y="6308725"/>
            <a:ext cx="2861104" cy="369332"/>
          </a:xfrm>
          <a:prstGeom prst="rect">
            <a:avLst/>
          </a:prstGeom>
        </p:spPr>
        <p:txBody>
          <a:bodyPr wrap="none">
            <a:spAutoFit/>
          </a:bodyPr>
          <a:lstStyle/>
          <a:p>
            <a:r>
              <a:rPr lang="en-US" altLang="zh-TW" dirty="0"/>
              <a:t>http://cwe.mitre.org/top25/</a:t>
            </a:r>
            <a:endParaRPr lang="zh-TW" altLang="en-US" dirty="0"/>
          </a:p>
        </p:txBody>
      </p:sp>
      <p:pic>
        <p:nvPicPr>
          <p:cNvPr id="9" name="內容版面配置區 8"/>
          <p:cNvPicPr>
            <a:picLocks noGrp="1" noChangeAspect="1"/>
          </p:cNvPicPr>
          <p:nvPr>
            <p:ph idx="1"/>
          </p:nvPr>
        </p:nvPicPr>
        <p:blipFill rotWithShape="1">
          <a:blip r:embed="rId2"/>
          <a:srcRect l="13308" t="18133" r="22257" b="18227"/>
          <a:stretch/>
        </p:blipFill>
        <p:spPr>
          <a:xfrm>
            <a:off x="229917" y="1355814"/>
            <a:ext cx="8684165" cy="4824536"/>
          </a:xfrm>
          <a:prstGeom prst="rect">
            <a:avLst/>
          </a:prstGeom>
        </p:spPr>
      </p:pic>
    </p:spTree>
    <p:extLst>
      <p:ext uri="{BB962C8B-B14F-4D97-AF65-F5344CB8AC3E}">
        <p14:creationId xmlns:p14="http://schemas.microsoft.com/office/powerpoint/2010/main" val="18749488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850106"/>
          </a:xfrm>
        </p:spPr>
        <p:txBody>
          <a:bodyPr/>
          <a:lstStyle/>
          <a:p>
            <a:r>
              <a:rPr lang="en-US" altLang="zh-TW" dirty="0"/>
              <a:t>Category-Based View of the Top 25</a:t>
            </a:r>
            <a:endParaRPr lang="zh-TW" altLang="en-US" dirty="0"/>
          </a:p>
        </p:txBody>
      </p:sp>
      <p:sp>
        <p:nvSpPr>
          <p:cNvPr id="3" name="內容版面配置區 2"/>
          <p:cNvSpPr>
            <a:spLocks noGrp="1"/>
          </p:cNvSpPr>
          <p:nvPr>
            <p:ph idx="1"/>
          </p:nvPr>
        </p:nvSpPr>
        <p:spPr>
          <a:xfrm>
            <a:off x="423330" y="1678043"/>
            <a:ext cx="8544938" cy="604664"/>
          </a:xfrm>
          <a:solidFill>
            <a:schemeClr val="accent2">
              <a:lumMod val="20000"/>
              <a:lumOff val="80000"/>
            </a:schemeClr>
          </a:solidFill>
        </p:spPr>
        <p:txBody>
          <a:bodyPr/>
          <a:lstStyle/>
          <a:p>
            <a:pPr marL="0" indent="0">
              <a:buNone/>
            </a:pPr>
            <a:r>
              <a:rPr lang="en-US" altLang="zh-TW" dirty="0" smtClean="0"/>
              <a:t>(1)Insecure </a:t>
            </a:r>
            <a:r>
              <a:rPr lang="en-US" altLang="zh-TW" dirty="0"/>
              <a:t>Interaction Between </a:t>
            </a:r>
            <a:r>
              <a:rPr lang="en-US" altLang="zh-TW" dirty="0" smtClean="0"/>
              <a:t>Components[6]</a:t>
            </a:r>
            <a:endParaRPr lang="zh-TW" altLang="en-US" dirty="0"/>
          </a:p>
        </p:txBody>
      </p:sp>
      <p:sp>
        <p:nvSpPr>
          <p:cNvPr id="4" name="矩形 3"/>
          <p:cNvSpPr/>
          <p:nvPr/>
        </p:nvSpPr>
        <p:spPr>
          <a:xfrm>
            <a:off x="606234" y="1124744"/>
            <a:ext cx="3965766" cy="369332"/>
          </a:xfrm>
          <a:prstGeom prst="rect">
            <a:avLst/>
          </a:prstGeom>
        </p:spPr>
        <p:txBody>
          <a:bodyPr wrap="none">
            <a:spAutoFit/>
          </a:bodyPr>
          <a:lstStyle/>
          <a:p>
            <a:r>
              <a:rPr lang="en-US" altLang="zh-TW" dirty="0"/>
              <a:t>http://cwe.mitre.org/top25/#Categories</a:t>
            </a:r>
            <a:endParaRPr lang="zh-TW" altLang="en-US" dirty="0"/>
          </a:p>
        </p:txBody>
      </p:sp>
      <p:sp>
        <p:nvSpPr>
          <p:cNvPr id="5" name="矩形 4"/>
          <p:cNvSpPr/>
          <p:nvPr/>
        </p:nvSpPr>
        <p:spPr>
          <a:xfrm>
            <a:off x="4572000" y="1047840"/>
            <a:ext cx="4396268" cy="461665"/>
          </a:xfrm>
          <a:prstGeom prst="rect">
            <a:avLst/>
          </a:prstGeom>
          <a:solidFill>
            <a:schemeClr val="accent3">
              <a:lumMod val="40000"/>
              <a:lumOff val="60000"/>
            </a:schemeClr>
          </a:solidFill>
        </p:spPr>
        <p:txBody>
          <a:bodyPr wrap="none">
            <a:spAutoFit/>
          </a:bodyPr>
          <a:lstStyle/>
          <a:p>
            <a:r>
              <a:rPr lang="en-US" altLang="zh-TW" sz="2400" dirty="0" smtClean="0">
                <a:solidFill>
                  <a:srgbClr val="000000"/>
                </a:solidFill>
                <a:latin typeface="Verdana" panose="020B0604030504040204" pitchFamily="34" charset="0"/>
              </a:rPr>
              <a:t>Three </a:t>
            </a:r>
            <a:r>
              <a:rPr lang="en-US" altLang="zh-TW" sz="2400" dirty="0">
                <a:solidFill>
                  <a:srgbClr val="000000"/>
                </a:solidFill>
                <a:latin typeface="Verdana" panose="020B0604030504040204" pitchFamily="34" charset="0"/>
              </a:rPr>
              <a:t>high-level categories</a:t>
            </a:r>
            <a:endParaRPr lang="zh-TW" altLang="en-US" sz="2400" dirty="0"/>
          </a:p>
        </p:txBody>
      </p:sp>
      <p:graphicFrame>
        <p:nvGraphicFramePr>
          <p:cNvPr id="6" name="表格 5"/>
          <p:cNvGraphicFramePr>
            <a:graphicFrameLocks noGrp="1"/>
          </p:cNvGraphicFramePr>
          <p:nvPr>
            <p:extLst/>
          </p:nvPr>
        </p:nvGraphicFramePr>
        <p:xfrm>
          <a:off x="606234" y="2564904"/>
          <a:ext cx="8080566" cy="3236752"/>
        </p:xfrm>
        <a:graphic>
          <a:graphicData uri="http://schemas.openxmlformats.org/drawingml/2006/table">
            <a:tbl>
              <a:tblPr/>
              <a:tblGrid>
                <a:gridCol w="653398"/>
                <a:gridCol w="1008112"/>
                <a:gridCol w="6419056"/>
              </a:tblGrid>
              <a:tr h="191780">
                <a:tc>
                  <a:txBody>
                    <a:bodyPr/>
                    <a:lstStyle/>
                    <a:p>
                      <a:r>
                        <a:rPr lang="en-US" sz="1600" dirty="0">
                          <a:effectLst/>
                          <a:latin typeface="Verdana" panose="020B0604030504040204" pitchFamily="34" charset="0"/>
                        </a:rPr>
                        <a:t>Rank</a:t>
                      </a:r>
                    </a:p>
                  </a:txBody>
                  <a:tcPr marL="8170" marR="8170" marT="8170" marB="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600">
                          <a:effectLst/>
                          <a:latin typeface="Verdana" panose="020B0604030504040204" pitchFamily="34" charset="0"/>
                        </a:rPr>
                        <a:t>CWE ID</a:t>
                      </a:r>
                    </a:p>
                  </a:txBody>
                  <a:tcPr marL="8170" marR="8170" marT="8170" marB="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600" dirty="0">
                          <a:effectLst/>
                          <a:latin typeface="Verdana" panose="020B0604030504040204" pitchFamily="34" charset="0"/>
                        </a:rPr>
                        <a:t>Name</a:t>
                      </a:r>
                    </a:p>
                  </a:txBody>
                  <a:tcPr marL="8170" marR="8170" marT="8170" marB="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570728">
                <a:tc>
                  <a:txBody>
                    <a:bodyPr/>
                    <a:lstStyle/>
                    <a:p>
                      <a:r>
                        <a:rPr lang="en-US" altLang="zh-TW" sz="1200" dirty="0">
                          <a:effectLst/>
                          <a:latin typeface="Verdana" panose="020B0604030504040204" pitchFamily="34" charset="0"/>
                        </a:rPr>
                        <a:t>[1]</a:t>
                      </a:r>
                    </a:p>
                  </a:txBody>
                  <a:tcPr marL="8170" marR="8170" marT="8170" marB="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200">
                          <a:solidFill>
                            <a:srgbClr val="000066"/>
                          </a:solidFill>
                          <a:effectLst/>
                          <a:latin typeface="Verdana" panose="020B0604030504040204" pitchFamily="34" charset="0"/>
                          <a:hlinkClick r:id="rId2"/>
                        </a:rPr>
                        <a:t>CWE-89</a:t>
                      </a:r>
                      <a:endParaRPr lang="en-US" sz="1200">
                        <a:effectLst/>
                        <a:latin typeface="Verdana" panose="020B0604030504040204" pitchFamily="34" charset="0"/>
                      </a:endParaRPr>
                    </a:p>
                  </a:txBody>
                  <a:tcPr marL="8170" marR="8170" marT="8170" marB="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200" dirty="0">
                          <a:effectLst/>
                          <a:latin typeface="Verdana" panose="020B0604030504040204" pitchFamily="34" charset="0"/>
                        </a:rPr>
                        <a:t>Improper Neutralization of Special Elements used in an SQL Command </a:t>
                      </a:r>
                      <a:endParaRPr lang="en-US" sz="1200" dirty="0" smtClean="0">
                        <a:effectLst/>
                        <a:latin typeface="Verdana" panose="020B0604030504040204" pitchFamily="34" charset="0"/>
                      </a:endParaRPr>
                    </a:p>
                    <a:p>
                      <a:r>
                        <a:rPr lang="en-US" sz="1200" dirty="0" smtClean="0">
                          <a:effectLst/>
                          <a:latin typeface="Verdana" panose="020B0604030504040204" pitchFamily="34" charset="0"/>
                        </a:rPr>
                        <a:t>(</a:t>
                      </a:r>
                      <a:r>
                        <a:rPr lang="en-US" sz="1200" dirty="0">
                          <a:effectLst/>
                          <a:latin typeface="Verdana" panose="020B0604030504040204" pitchFamily="34" charset="0"/>
                        </a:rPr>
                        <a:t>'SQL Injection')</a:t>
                      </a:r>
                    </a:p>
                  </a:txBody>
                  <a:tcPr marL="8170" marR="8170" marT="8170" marB="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554552">
                <a:tc>
                  <a:txBody>
                    <a:bodyPr/>
                    <a:lstStyle/>
                    <a:p>
                      <a:r>
                        <a:rPr lang="en-US" altLang="zh-TW" sz="1200">
                          <a:effectLst/>
                          <a:latin typeface="Verdana" panose="020B0604030504040204" pitchFamily="34" charset="0"/>
                        </a:rPr>
                        <a:t>[2]</a:t>
                      </a:r>
                    </a:p>
                  </a:txBody>
                  <a:tcPr marL="8170" marR="8170" marT="8170" marB="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200">
                          <a:solidFill>
                            <a:srgbClr val="000066"/>
                          </a:solidFill>
                          <a:effectLst/>
                          <a:latin typeface="Verdana" panose="020B0604030504040204" pitchFamily="34" charset="0"/>
                          <a:hlinkClick r:id="rId3"/>
                        </a:rPr>
                        <a:t>CWE-78</a:t>
                      </a:r>
                      <a:endParaRPr lang="en-US" sz="1200">
                        <a:effectLst/>
                        <a:latin typeface="Verdana" panose="020B0604030504040204" pitchFamily="34" charset="0"/>
                      </a:endParaRPr>
                    </a:p>
                  </a:txBody>
                  <a:tcPr marL="8170" marR="8170" marT="8170" marB="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200" dirty="0">
                          <a:effectLst/>
                          <a:latin typeface="Verdana" panose="020B0604030504040204" pitchFamily="34" charset="0"/>
                        </a:rPr>
                        <a:t>Improper Neutralization of Special Elements used in an OS Command </a:t>
                      </a:r>
                      <a:endParaRPr lang="en-US" sz="1200" dirty="0" smtClean="0">
                        <a:effectLst/>
                        <a:latin typeface="Verdana" panose="020B0604030504040204" pitchFamily="34" charset="0"/>
                      </a:endParaRPr>
                    </a:p>
                    <a:p>
                      <a:r>
                        <a:rPr lang="en-US" sz="1200" dirty="0" smtClean="0">
                          <a:effectLst/>
                          <a:latin typeface="Verdana" panose="020B0604030504040204" pitchFamily="34" charset="0"/>
                        </a:rPr>
                        <a:t>(</a:t>
                      </a:r>
                      <a:r>
                        <a:rPr lang="en-US" sz="1200" dirty="0">
                          <a:effectLst/>
                          <a:latin typeface="Verdana" panose="020B0604030504040204" pitchFamily="34" charset="0"/>
                        </a:rPr>
                        <a:t>'OS Command Injection')</a:t>
                      </a:r>
                    </a:p>
                  </a:txBody>
                  <a:tcPr marL="8170" marR="8170" marT="8170" marB="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554552">
                <a:tc>
                  <a:txBody>
                    <a:bodyPr/>
                    <a:lstStyle/>
                    <a:p>
                      <a:r>
                        <a:rPr lang="en-US" altLang="zh-TW" sz="1200">
                          <a:effectLst/>
                          <a:latin typeface="Verdana" panose="020B0604030504040204" pitchFamily="34" charset="0"/>
                        </a:rPr>
                        <a:t>[4]</a:t>
                      </a:r>
                    </a:p>
                  </a:txBody>
                  <a:tcPr marL="8170" marR="8170" marT="8170" marB="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200">
                          <a:solidFill>
                            <a:srgbClr val="000066"/>
                          </a:solidFill>
                          <a:effectLst/>
                          <a:latin typeface="Verdana" panose="020B0604030504040204" pitchFamily="34" charset="0"/>
                          <a:hlinkClick r:id="rId4"/>
                        </a:rPr>
                        <a:t>CWE-79</a:t>
                      </a:r>
                      <a:endParaRPr lang="en-US" sz="1200">
                        <a:effectLst/>
                        <a:latin typeface="Verdana" panose="020B0604030504040204" pitchFamily="34" charset="0"/>
                      </a:endParaRPr>
                    </a:p>
                  </a:txBody>
                  <a:tcPr marL="8170" marR="8170" marT="8170" marB="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200" dirty="0">
                          <a:effectLst/>
                          <a:latin typeface="Verdana" panose="020B0604030504040204" pitchFamily="34" charset="0"/>
                        </a:rPr>
                        <a:t>Improper Neutralization of Input During Web Page Generation </a:t>
                      </a:r>
                      <a:endParaRPr lang="en-US" sz="1200" dirty="0" smtClean="0">
                        <a:effectLst/>
                        <a:latin typeface="Verdana" panose="020B0604030504040204" pitchFamily="34" charset="0"/>
                      </a:endParaRPr>
                    </a:p>
                    <a:p>
                      <a:r>
                        <a:rPr lang="en-US" sz="1200" dirty="0" smtClean="0">
                          <a:effectLst/>
                          <a:latin typeface="Verdana" panose="020B0604030504040204" pitchFamily="34" charset="0"/>
                        </a:rPr>
                        <a:t>(</a:t>
                      </a:r>
                      <a:r>
                        <a:rPr lang="en-US" sz="1200" dirty="0">
                          <a:effectLst/>
                          <a:latin typeface="Verdana" panose="020B0604030504040204" pitchFamily="34" charset="0"/>
                        </a:rPr>
                        <a:t>'Cross-site Scripting')</a:t>
                      </a:r>
                    </a:p>
                  </a:txBody>
                  <a:tcPr marL="8170" marR="8170" marT="8170" marB="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15914">
                <a:tc>
                  <a:txBody>
                    <a:bodyPr/>
                    <a:lstStyle/>
                    <a:p>
                      <a:r>
                        <a:rPr lang="en-US" altLang="zh-TW" sz="1200">
                          <a:effectLst/>
                          <a:latin typeface="Verdana" panose="020B0604030504040204" pitchFamily="34" charset="0"/>
                        </a:rPr>
                        <a:t>[9]</a:t>
                      </a:r>
                    </a:p>
                  </a:txBody>
                  <a:tcPr marL="8170" marR="8170" marT="8170" marB="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200">
                          <a:solidFill>
                            <a:srgbClr val="000066"/>
                          </a:solidFill>
                          <a:effectLst/>
                          <a:latin typeface="Verdana" panose="020B0604030504040204" pitchFamily="34" charset="0"/>
                          <a:hlinkClick r:id="rId5"/>
                        </a:rPr>
                        <a:t>CWE-434</a:t>
                      </a:r>
                      <a:endParaRPr lang="en-US" sz="1200">
                        <a:effectLst/>
                        <a:latin typeface="Verdana" panose="020B0604030504040204" pitchFamily="34" charset="0"/>
                      </a:endParaRPr>
                    </a:p>
                  </a:txBody>
                  <a:tcPr marL="8170" marR="8170" marT="8170" marB="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200" dirty="0">
                          <a:effectLst/>
                          <a:latin typeface="Verdana" panose="020B0604030504040204" pitchFamily="34" charset="0"/>
                        </a:rPr>
                        <a:t>Unrestricted Upload of File with Dangerous Type</a:t>
                      </a:r>
                    </a:p>
                  </a:txBody>
                  <a:tcPr marL="8170" marR="8170" marT="8170" marB="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355476">
                <a:tc>
                  <a:txBody>
                    <a:bodyPr/>
                    <a:lstStyle/>
                    <a:p>
                      <a:r>
                        <a:rPr lang="en-US" altLang="zh-TW" sz="1200">
                          <a:effectLst/>
                          <a:latin typeface="Verdana" panose="020B0604030504040204" pitchFamily="34" charset="0"/>
                        </a:rPr>
                        <a:t>[12]</a:t>
                      </a:r>
                    </a:p>
                  </a:txBody>
                  <a:tcPr marL="8170" marR="8170" marT="8170" marB="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200">
                          <a:solidFill>
                            <a:srgbClr val="000066"/>
                          </a:solidFill>
                          <a:effectLst/>
                          <a:latin typeface="Verdana" panose="020B0604030504040204" pitchFamily="34" charset="0"/>
                          <a:hlinkClick r:id="rId6"/>
                        </a:rPr>
                        <a:t>CWE-352</a:t>
                      </a:r>
                      <a:endParaRPr lang="en-US" sz="1200">
                        <a:effectLst/>
                        <a:latin typeface="Verdana" panose="020B0604030504040204" pitchFamily="34" charset="0"/>
                      </a:endParaRPr>
                    </a:p>
                  </a:txBody>
                  <a:tcPr marL="8170" marR="8170" marT="8170" marB="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200" dirty="0">
                          <a:effectLst/>
                          <a:latin typeface="Verdana" panose="020B0604030504040204" pitchFamily="34" charset="0"/>
                        </a:rPr>
                        <a:t>Cross-Site Request Forgery (CSRF)</a:t>
                      </a:r>
                    </a:p>
                  </a:txBody>
                  <a:tcPr marL="8170" marR="8170" marT="8170" marB="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525350">
                <a:tc>
                  <a:txBody>
                    <a:bodyPr/>
                    <a:lstStyle/>
                    <a:p>
                      <a:r>
                        <a:rPr lang="en-US" altLang="zh-TW" sz="1200">
                          <a:effectLst/>
                          <a:latin typeface="Verdana" panose="020B0604030504040204" pitchFamily="34" charset="0"/>
                        </a:rPr>
                        <a:t>[22]</a:t>
                      </a:r>
                    </a:p>
                  </a:txBody>
                  <a:tcPr marL="8170" marR="8170" marT="8170" marB="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200">
                          <a:solidFill>
                            <a:srgbClr val="000066"/>
                          </a:solidFill>
                          <a:effectLst/>
                          <a:latin typeface="Verdana" panose="020B0604030504040204" pitchFamily="34" charset="0"/>
                          <a:hlinkClick r:id="rId7"/>
                        </a:rPr>
                        <a:t>CWE-601</a:t>
                      </a:r>
                      <a:endParaRPr lang="en-US" sz="1200">
                        <a:effectLst/>
                        <a:latin typeface="Verdana" panose="020B0604030504040204" pitchFamily="34" charset="0"/>
                      </a:endParaRPr>
                    </a:p>
                  </a:txBody>
                  <a:tcPr marL="8170" marR="8170" marT="8170" marB="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200" dirty="0">
                          <a:effectLst/>
                          <a:latin typeface="Verdana" panose="020B0604030504040204" pitchFamily="34" charset="0"/>
                        </a:rPr>
                        <a:t>URL Redirection to Untrusted Site ('Open Redirect')</a:t>
                      </a:r>
                    </a:p>
                  </a:txBody>
                  <a:tcPr marL="8170" marR="8170" marT="8170" marB="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bl>
          </a:graphicData>
        </a:graphic>
      </p:graphicFrame>
    </p:spTree>
    <p:extLst>
      <p:ext uri="{BB962C8B-B14F-4D97-AF65-F5344CB8AC3E}">
        <p14:creationId xmlns:p14="http://schemas.microsoft.com/office/powerpoint/2010/main" val="19110603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850106"/>
          </a:xfrm>
        </p:spPr>
        <p:txBody>
          <a:bodyPr/>
          <a:lstStyle/>
          <a:p>
            <a:r>
              <a:rPr lang="en-US" altLang="zh-TW" dirty="0"/>
              <a:t>Category-Based View of the Top 25</a:t>
            </a:r>
            <a:endParaRPr lang="zh-TW" altLang="en-US" dirty="0"/>
          </a:p>
        </p:txBody>
      </p:sp>
      <p:sp>
        <p:nvSpPr>
          <p:cNvPr id="3" name="內容版面配置區 2"/>
          <p:cNvSpPr>
            <a:spLocks noGrp="1"/>
          </p:cNvSpPr>
          <p:nvPr>
            <p:ph idx="1"/>
          </p:nvPr>
        </p:nvSpPr>
        <p:spPr>
          <a:xfrm>
            <a:off x="423330" y="1678043"/>
            <a:ext cx="8544938" cy="604664"/>
          </a:xfrm>
          <a:solidFill>
            <a:schemeClr val="accent2">
              <a:lumMod val="20000"/>
              <a:lumOff val="80000"/>
            </a:schemeClr>
          </a:solidFill>
        </p:spPr>
        <p:txBody>
          <a:bodyPr/>
          <a:lstStyle/>
          <a:p>
            <a:pPr marL="0" indent="0">
              <a:buNone/>
            </a:pPr>
            <a:r>
              <a:rPr lang="en-US" altLang="zh-TW" dirty="0" smtClean="0"/>
              <a:t>(2</a:t>
            </a:r>
            <a:r>
              <a:rPr lang="en-US" altLang="zh-TW" dirty="0"/>
              <a:t>) Risky Resource </a:t>
            </a:r>
            <a:r>
              <a:rPr lang="en-US" altLang="zh-TW" dirty="0" smtClean="0"/>
              <a:t>Management[8]</a:t>
            </a:r>
            <a:endParaRPr lang="zh-TW" altLang="en-US" dirty="0"/>
          </a:p>
        </p:txBody>
      </p:sp>
      <p:sp>
        <p:nvSpPr>
          <p:cNvPr id="4" name="矩形 3"/>
          <p:cNvSpPr/>
          <p:nvPr/>
        </p:nvSpPr>
        <p:spPr>
          <a:xfrm>
            <a:off x="606234" y="1124744"/>
            <a:ext cx="3965766" cy="369332"/>
          </a:xfrm>
          <a:prstGeom prst="rect">
            <a:avLst/>
          </a:prstGeom>
        </p:spPr>
        <p:txBody>
          <a:bodyPr wrap="none">
            <a:spAutoFit/>
          </a:bodyPr>
          <a:lstStyle/>
          <a:p>
            <a:r>
              <a:rPr lang="en-US" altLang="zh-TW" dirty="0"/>
              <a:t>http://cwe.mitre.org/top25/#Categories</a:t>
            </a:r>
            <a:endParaRPr lang="zh-TW" altLang="en-US" dirty="0"/>
          </a:p>
        </p:txBody>
      </p:sp>
      <p:sp>
        <p:nvSpPr>
          <p:cNvPr id="5" name="矩形 4"/>
          <p:cNvSpPr/>
          <p:nvPr/>
        </p:nvSpPr>
        <p:spPr>
          <a:xfrm>
            <a:off x="4572000" y="1047840"/>
            <a:ext cx="4396268" cy="461665"/>
          </a:xfrm>
          <a:prstGeom prst="rect">
            <a:avLst/>
          </a:prstGeom>
          <a:solidFill>
            <a:schemeClr val="accent3">
              <a:lumMod val="40000"/>
              <a:lumOff val="60000"/>
            </a:schemeClr>
          </a:solidFill>
        </p:spPr>
        <p:txBody>
          <a:bodyPr wrap="none">
            <a:spAutoFit/>
          </a:bodyPr>
          <a:lstStyle/>
          <a:p>
            <a:r>
              <a:rPr lang="en-US" altLang="zh-TW" sz="2400" dirty="0" smtClean="0">
                <a:solidFill>
                  <a:srgbClr val="000000"/>
                </a:solidFill>
                <a:latin typeface="Verdana" panose="020B0604030504040204" pitchFamily="34" charset="0"/>
              </a:rPr>
              <a:t>Three </a:t>
            </a:r>
            <a:r>
              <a:rPr lang="en-US" altLang="zh-TW" sz="2400" dirty="0">
                <a:solidFill>
                  <a:srgbClr val="000000"/>
                </a:solidFill>
                <a:latin typeface="Verdana" panose="020B0604030504040204" pitchFamily="34" charset="0"/>
              </a:rPr>
              <a:t>high-level categories</a:t>
            </a:r>
            <a:endParaRPr lang="zh-TW" altLang="en-US" sz="2400" dirty="0"/>
          </a:p>
        </p:txBody>
      </p:sp>
      <p:graphicFrame>
        <p:nvGraphicFramePr>
          <p:cNvPr id="6" name="表格 5"/>
          <p:cNvGraphicFramePr>
            <a:graphicFrameLocks noGrp="1"/>
          </p:cNvGraphicFramePr>
          <p:nvPr>
            <p:extLst/>
          </p:nvPr>
        </p:nvGraphicFramePr>
        <p:xfrm>
          <a:off x="483172" y="2466674"/>
          <a:ext cx="8337300" cy="3904947"/>
        </p:xfrm>
        <a:graphic>
          <a:graphicData uri="http://schemas.openxmlformats.org/drawingml/2006/table">
            <a:tbl>
              <a:tblPr/>
              <a:tblGrid>
                <a:gridCol w="848468"/>
                <a:gridCol w="1080120"/>
                <a:gridCol w="6408712"/>
              </a:tblGrid>
              <a:tr h="199129">
                <a:tc>
                  <a:txBody>
                    <a:bodyPr/>
                    <a:lstStyle/>
                    <a:p>
                      <a:r>
                        <a:rPr lang="en-US" sz="1600" dirty="0">
                          <a:effectLst/>
                          <a:latin typeface="Verdana" panose="020B0604030504040204" pitchFamily="34" charset="0"/>
                        </a:rPr>
                        <a:t>Rank</a:t>
                      </a:r>
                    </a:p>
                  </a:txBody>
                  <a:tcPr marL="8438" marR="8438" marT="8438" marB="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a:effectLst/>
                          <a:latin typeface="Verdana" panose="020B0604030504040204" pitchFamily="34" charset="0"/>
                        </a:rPr>
                        <a:t>CWE ID</a:t>
                      </a:r>
                    </a:p>
                  </a:txBody>
                  <a:tcPr marL="8438" marR="8438" marT="8438" marB="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effectLst/>
                          <a:latin typeface="Verdana" panose="020B0604030504040204" pitchFamily="34" charset="0"/>
                        </a:rPr>
                        <a:t>Name</a:t>
                      </a:r>
                    </a:p>
                  </a:txBody>
                  <a:tcPr marL="8438" marR="8438" marT="8438" marB="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r>
              <a:tr h="474538">
                <a:tc>
                  <a:txBody>
                    <a:bodyPr/>
                    <a:lstStyle/>
                    <a:p>
                      <a:r>
                        <a:rPr lang="en-US" altLang="zh-TW" sz="1200" dirty="0">
                          <a:effectLst/>
                          <a:latin typeface="Verdana" panose="020B0604030504040204" pitchFamily="34" charset="0"/>
                        </a:rPr>
                        <a:t>[3]</a:t>
                      </a:r>
                    </a:p>
                  </a:txBody>
                  <a:tcPr marL="8438" marR="8438" marT="8438" marB="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200">
                          <a:solidFill>
                            <a:srgbClr val="000066"/>
                          </a:solidFill>
                          <a:effectLst/>
                          <a:latin typeface="Verdana" panose="020B0604030504040204" pitchFamily="34" charset="0"/>
                          <a:hlinkClick r:id="rId2"/>
                        </a:rPr>
                        <a:t>CWE-120</a:t>
                      </a:r>
                      <a:endParaRPr lang="en-US" sz="1200">
                        <a:effectLst/>
                        <a:latin typeface="Verdana" panose="020B0604030504040204" pitchFamily="34" charset="0"/>
                      </a:endParaRPr>
                    </a:p>
                  </a:txBody>
                  <a:tcPr marL="8438" marR="8438" marT="8438" marB="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200">
                          <a:effectLst/>
                          <a:latin typeface="Verdana" panose="020B0604030504040204" pitchFamily="34" charset="0"/>
                        </a:rPr>
                        <a:t>Buffer Copy without Checking Size of Input ('Classic Buffer Overflow')</a:t>
                      </a:r>
                    </a:p>
                  </a:txBody>
                  <a:tcPr marL="8438" marR="8438" marT="8438" marB="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r>
              <a:tr h="648753">
                <a:tc>
                  <a:txBody>
                    <a:bodyPr/>
                    <a:lstStyle/>
                    <a:p>
                      <a:r>
                        <a:rPr lang="en-US" altLang="zh-TW" sz="1200">
                          <a:effectLst/>
                          <a:latin typeface="Verdana" panose="020B0604030504040204" pitchFamily="34" charset="0"/>
                        </a:rPr>
                        <a:t>[13]</a:t>
                      </a:r>
                    </a:p>
                  </a:txBody>
                  <a:tcPr marL="8438" marR="8438" marT="8438" marB="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200">
                          <a:solidFill>
                            <a:srgbClr val="000066"/>
                          </a:solidFill>
                          <a:effectLst/>
                          <a:latin typeface="Verdana" panose="020B0604030504040204" pitchFamily="34" charset="0"/>
                          <a:hlinkClick r:id="rId3"/>
                        </a:rPr>
                        <a:t>CWE-22</a:t>
                      </a:r>
                      <a:endParaRPr lang="en-US" sz="1200">
                        <a:effectLst/>
                        <a:latin typeface="Verdana" panose="020B0604030504040204" pitchFamily="34" charset="0"/>
                      </a:endParaRPr>
                    </a:p>
                  </a:txBody>
                  <a:tcPr marL="8438" marR="8438" marT="8438" marB="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200" dirty="0">
                          <a:effectLst/>
                          <a:latin typeface="Verdana" panose="020B0604030504040204" pitchFamily="34" charset="0"/>
                        </a:rPr>
                        <a:t>Improper Limitation of a Pathname to a Restricted Directory </a:t>
                      </a:r>
                      <a:endParaRPr lang="en-US" sz="1200" dirty="0" smtClean="0">
                        <a:effectLst/>
                        <a:latin typeface="Verdana" panose="020B0604030504040204" pitchFamily="34" charset="0"/>
                      </a:endParaRPr>
                    </a:p>
                    <a:p>
                      <a:r>
                        <a:rPr lang="en-US" sz="1200" dirty="0" smtClean="0">
                          <a:effectLst/>
                          <a:latin typeface="Verdana" panose="020B0604030504040204" pitchFamily="34" charset="0"/>
                        </a:rPr>
                        <a:t>(</a:t>
                      </a:r>
                      <a:r>
                        <a:rPr lang="en-US" sz="1200" dirty="0">
                          <a:effectLst/>
                          <a:latin typeface="Verdana" panose="020B0604030504040204" pitchFamily="34" charset="0"/>
                        </a:rPr>
                        <a:t>'Path Traversal')</a:t>
                      </a:r>
                    </a:p>
                  </a:txBody>
                  <a:tcPr marL="8438" marR="8438" marT="8438" marB="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r>
              <a:tr h="416729">
                <a:tc>
                  <a:txBody>
                    <a:bodyPr/>
                    <a:lstStyle/>
                    <a:p>
                      <a:r>
                        <a:rPr lang="en-US" altLang="zh-TW" sz="1200" dirty="0">
                          <a:effectLst/>
                          <a:latin typeface="Verdana" panose="020B0604030504040204" pitchFamily="34" charset="0"/>
                        </a:rPr>
                        <a:t>[14]</a:t>
                      </a:r>
                    </a:p>
                  </a:txBody>
                  <a:tcPr marL="8438" marR="8438" marT="8438" marB="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200">
                          <a:solidFill>
                            <a:srgbClr val="000066"/>
                          </a:solidFill>
                          <a:effectLst/>
                          <a:latin typeface="Verdana" panose="020B0604030504040204" pitchFamily="34" charset="0"/>
                          <a:hlinkClick r:id="rId4"/>
                        </a:rPr>
                        <a:t>CWE-494</a:t>
                      </a:r>
                      <a:endParaRPr lang="en-US" sz="1200">
                        <a:effectLst/>
                        <a:latin typeface="Verdana" panose="020B0604030504040204" pitchFamily="34" charset="0"/>
                      </a:endParaRPr>
                    </a:p>
                  </a:txBody>
                  <a:tcPr marL="8438" marR="8438" marT="8438" marB="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200">
                          <a:effectLst/>
                          <a:latin typeface="Verdana" panose="020B0604030504040204" pitchFamily="34" charset="0"/>
                        </a:rPr>
                        <a:t>Download of Code Without Integrity Check</a:t>
                      </a:r>
                    </a:p>
                  </a:txBody>
                  <a:tcPr marL="8438" marR="8438" marT="8438" marB="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r>
              <a:tr h="578683">
                <a:tc>
                  <a:txBody>
                    <a:bodyPr/>
                    <a:lstStyle/>
                    <a:p>
                      <a:r>
                        <a:rPr lang="en-US" altLang="zh-TW" sz="1200">
                          <a:effectLst/>
                          <a:latin typeface="Verdana" panose="020B0604030504040204" pitchFamily="34" charset="0"/>
                        </a:rPr>
                        <a:t>[16]</a:t>
                      </a:r>
                    </a:p>
                  </a:txBody>
                  <a:tcPr marL="8438" marR="8438" marT="8438" marB="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200">
                          <a:solidFill>
                            <a:srgbClr val="000066"/>
                          </a:solidFill>
                          <a:effectLst/>
                          <a:latin typeface="Verdana" panose="020B0604030504040204" pitchFamily="34" charset="0"/>
                          <a:hlinkClick r:id="rId5"/>
                        </a:rPr>
                        <a:t>CWE-829</a:t>
                      </a:r>
                      <a:endParaRPr lang="en-US" sz="1200">
                        <a:effectLst/>
                        <a:latin typeface="Verdana" panose="020B0604030504040204" pitchFamily="34" charset="0"/>
                      </a:endParaRPr>
                    </a:p>
                  </a:txBody>
                  <a:tcPr marL="8438" marR="8438" marT="8438" marB="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200" dirty="0">
                          <a:effectLst/>
                          <a:latin typeface="Verdana" panose="020B0604030504040204" pitchFamily="34" charset="0"/>
                        </a:rPr>
                        <a:t>Inclusion of Functionality from Untrusted Control Sphere</a:t>
                      </a:r>
                    </a:p>
                  </a:txBody>
                  <a:tcPr marL="8438" marR="8438" marT="8438" marB="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r>
              <a:tr h="381382">
                <a:tc>
                  <a:txBody>
                    <a:bodyPr/>
                    <a:lstStyle/>
                    <a:p>
                      <a:r>
                        <a:rPr lang="en-US" altLang="zh-TW" sz="1200">
                          <a:effectLst/>
                          <a:latin typeface="Verdana" panose="020B0604030504040204" pitchFamily="34" charset="0"/>
                        </a:rPr>
                        <a:t>[18]</a:t>
                      </a:r>
                    </a:p>
                  </a:txBody>
                  <a:tcPr marL="8438" marR="8438" marT="8438" marB="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200">
                          <a:solidFill>
                            <a:srgbClr val="000066"/>
                          </a:solidFill>
                          <a:effectLst/>
                          <a:latin typeface="Verdana" panose="020B0604030504040204" pitchFamily="34" charset="0"/>
                          <a:hlinkClick r:id="rId6"/>
                        </a:rPr>
                        <a:t>CWE-676</a:t>
                      </a:r>
                      <a:endParaRPr lang="en-US" sz="1200">
                        <a:effectLst/>
                        <a:latin typeface="Verdana" panose="020B0604030504040204" pitchFamily="34" charset="0"/>
                      </a:endParaRPr>
                    </a:p>
                  </a:txBody>
                  <a:tcPr marL="8438" marR="8438" marT="8438" marB="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200">
                          <a:effectLst/>
                          <a:latin typeface="Verdana" panose="020B0604030504040204" pitchFamily="34" charset="0"/>
                        </a:rPr>
                        <a:t>Use of Potentially Dangerous Function</a:t>
                      </a:r>
                    </a:p>
                  </a:txBody>
                  <a:tcPr marL="8438" marR="8438" marT="8438" marB="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r>
              <a:tr h="381382">
                <a:tc>
                  <a:txBody>
                    <a:bodyPr/>
                    <a:lstStyle/>
                    <a:p>
                      <a:r>
                        <a:rPr lang="en-US" altLang="zh-TW" sz="1200">
                          <a:effectLst/>
                          <a:latin typeface="Verdana" panose="020B0604030504040204" pitchFamily="34" charset="0"/>
                        </a:rPr>
                        <a:t>[20]</a:t>
                      </a:r>
                    </a:p>
                  </a:txBody>
                  <a:tcPr marL="8438" marR="8438" marT="8438" marB="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200">
                          <a:solidFill>
                            <a:srgbClr val="000066"/>
                          </a:solidFill>
                          <a:effectLst/>
                          <a:latin typeface="Verdana" panose="020B0604030504040204" pitchFamily="34" charset="0"/>
                          <a:hlinkClick r:id="rId7"/>
                        </a:rPr>
                        <a:t>CWE-131</a:t>
                      </a:r>
                      <a:endParaRPr lang="en-US" sz="1200">
                        <a:effectLst/>
                        <a:latin typeface="Verdana" panose="020B0604030504040204" pitchFamily="34" charset="0"/>
                      </a:endParaRPr>
                    </a:p>
                  </a:txBody>
                  <a:tcPr marL="8438" marR="8438" marT="8438" marB="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200">
                          <a:effectLst/>
                          <a:latin typeface="Verdana" panose="020B0604030504040204" pitchFamily="34" charset="0"/>
                        </a:rPr>
                        <a:t>Incorrect Calculation of Buffer Size</a:t>
                      </a:r>
                    </a:p>
                  </a:txBody>
                  <a:tcPr marL="8438" marR="8438" marT="8438" marB="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r>
              <a:tr h="381382">
                <a:tc>
                  <a:txBody>
                    <a:bodyPr/>
                    <a:lstStyle/>
                    <a:p>
                      <a:r>
                        <a:rPr lang="en-US" altLang="zh-TW" sz="1200">
                          <a:effectLst/>
                          <a:latin typeface="Verdana" panose="020B0604030504040204" pitchFamily="34" charset="0"/>
                        </a:rPr>
                        <a:t>[23]</a:t>
                      </a:r>
                    </a:p>
                  </a:txBody>
                  <a:tcPr marL="8438" marR="8438" marT="8438" marB="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200">
                          <a:solidFill>
                            <a:srgbClr val="000066"/>
                          </a:solidFill>
                          <a:effectLst/>
                          <a:latin typeface="Verdana" panose="020B0604030504040204" pitchFamily="34" charset="0"/>
                          <a:hlinkClick r:id="rId8"/>
                        </a:rPr>
                        <a:t>CWE-134</a:t>
                      </a:r>
                      <a:endParaRPr lang="en-US" sz="1200">
                        <a:effectLst/>
                        <a:latin typeface="Verdana" panose="020B0604030504040204" pitchFamily="34" charset="0"/>
                      </a:endParaRPr>
                    </a:p>
                  </a:txBody>
                  <a:tcPr marL="8438" marR="8438" marT="8438" marB="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200">
                          <a:effectLst/>
                          <a:latin typeface="Verdana" panose="020B0604030504040204" pitchFamily="34" charset="0"/>
                        </a:rPr>
                        <a:t>Uncontrolled Format String</a:t>
                      </a:r>
                    </a:p>
                  </a:txBody>
                  <a:tcPr marL="8438" marR="8438" marT="8438" marB="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r>
              <a:tr h="381382">
                <a:tc>
                  <a:txBody>
                    <a:bodyPr/>
                    <a:lstStyle/>
                    <a:p>
                      <a:r>
                        <a:rPr lang="en-US" altLang="zh-TW" sz="1200">
                          <a:effectLst/>
                          <a:latin typeface="Verdana" panose="020B0604030504040204" pitchFamily="34" charset="0"/>
                        </a:rPr>
                        <a:t>[24]</a:t>
                      </a:r>
                    </a:p>
                  </a:txBody>
                  <a:tcPr marL="8438" marR="8438" marT="8438" marB="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200">
                          <a:solidFill>
                            <a:srgbClr val="000066"/>
                          </a:solidFill>
                          <a:effectLst/>
                          <a:latin typeface="Verdana" panose="020B0604030504040204" pitchFamily="34" charset="0"/>
                          <a:hlinkClick r:id="rId9"/>
                        </a:rPr>
                        <a:t>CWE-190</a:t>
                      </a:r>
                      <a:endParaRPr lang="en-US" sz="1200">
                        <a:effectLst/>
                        <a:latin typeface="Verdana" panose="020B0604030504040204" pitchFamily="34" charset="0"/>
                      </a:endParaRPr>
                    </a:p>
                  </a:txBody>
                  <a:tcPr marL="8438" marR="8438" marT="8438" marB="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200" dirty="0">
                          <a:effectLst/>
                          <a:latin typeface="Verdana" panose="020B0604030504040204" pitchFamily="34" charset="0"/>
                        </a:rPr>
                        <a:t>Integer Overflow or Wraparound</a:t>
                      </a:r>
                    </a:p>
                  </a:txBody>
                  <a:tcPr marL="8438" marR="8438" marT="8438" marB="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r>
            </a:tbl>
          </a:graphicData>
        </a:graphic>
      </p:graphicFrame>
    </p:spTree>
    <p:extLst>
      <p:ext uri="{BB962C8B-B14F-4D97-AF65-F5344CB8AC3E}">
        <p14:creationId xmlns:p14="http://schemas.microsoft.com/office/powerpoint/2010/main" val="42396212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850106"/>
          </a:xfrm>
        </p:spPr>
        <p:txBody>
          <a:bodyPr/>
          <a:lstStyle/>
          <a:p>
            <a:r>
              <a:rPr lang="en-US" altLang="zh-TW" dirty="0"/>
              <a:t>Category-Based View of the Top 25</a:t>
            </a:r>
            <a:endParaRPr lang="zh-TW" altLang="en-US" dirty="0"/>
          </a:p>
        </p:txBody>
      </p:sp>
      <p:sp>
        <p:nvSpPr>
          <p:cNvPr id="3" name="內容版面配置區 2"/>
          <p:cNvSpPr>
            <a:spLocks noGrp="1"/>
          </p:cNvSpPr>
          <p:nvPr>
            <p:ph idx="1"/>
          </p:nvPr>
        </p:nvSpPr>
        <p:spPr>
          <a:xfrm>
            <a:off x="423330" y="1678043"/>
            <a:ext cx="8544938" cy="604664"/>
          </a:xfrm>
          <a:solidFill>
            <a:schemeClr val="accent2">
              <a:lumMod val="20000"/>
              <a:lumOff val="80000"/>
            </a:schemeClr>
          </a:solidFill>
        </p:spPr>
        <p:txBody>
          <a:bodyPr/>
          <a:lstStyle/>
          <a:p>
            <a:pPr marL="0" indent="0">
              <a:buNone/>
            </a:pPr>
            <a:r>
              <a:rPr lang="en-US" altLang="zh-TW" dirty="0" smtClean="0"/>
              <a:t>(3) </a:t>
            </a:r>
            <a:r>
              <a:rPr lang="en-US" altLang="zh-TW" dirty="0"/>
              <a:t>Porous </a:t>
            </a:r>
            <a:r>
              <a:rPr lang="en-US" altLang="zh-TW" dirty="0" smtClean="0"/>
              <a:t>Defenses[11]</a:t>
            </a:r>
            <a:endParaRPr lang="zh-TW" altLang="en-US" dirty="0"/>
          </a:p>
        </p:txBody>
      </p:sp>
      <p:sp>
        <p:nvSpPr>
          <p:cNvPr id="4" name="矩形 3"/>
          <p:cNvSpPr/>
          <p:nvPr/>
        </p:nvSpPr>
        <p:spPr>
          <a:xfrm>
            <a:off x="606234" y="1124744"/>
            <a:ext cx="3965766" cy="369332"/>
          </a:xfrm>
          <a:prstGeom prst="rect">
            <a:avLst/>
          </a:prstGeom>
        </p:spPr>
        <p:txBody>
          <a:bodyPr wrap="none">
            <a:spAutoFit/>
          </a:bodyPr>
          <a:lstStyle/>
          <a:p>
            <a:r>
              <a:rPr lang="en-US" altLang="zh-TW" dirty="0"/>
              <a:t>http://cwe.mitre.org/top25/#Categories</a:t>
            </a:r>
            <a:endParaRPr lang="zh-TW" altLang="en-US" dirty="0"/>
          </a:p>
        </p:txBody>
      </p:sp>
      <p:sp>
        <p:nvSpPr>
          <p:cNvPr id="5" name="矩形 4"/>
          <p:cNvSpPr/>
          <p:nvPr/>
        </p:nvSpPr>
        <p:spPr>
          <a:xfrm>
            <a:off x="4572000" y="1047840"/>
            <a:ext cx="4396268" cy="461665"/>
          </a:xfrm>
          <a:prstGeom prst="rect">
            <a:avLst/>
          </a:prstGeom>
          <a:solidFill>
            <a:schemeClr val="accent3">
              <a:lumMod val="40000"/>
              <a:lumOff val="60000"/>
            </a:schemeClr>
          </a:solidFill>
        </p:spPr>
        <p:txBody>
          <a:bodyPr wrap="none">
            <a:spAutoFit/>
          </a:bodyPr>
          <a:lstStyle/>
          <a:p>
            <a:r>
              <a:rPr lang="en-US" altLang="zh-TW" sz="2400" dirty="0" smtClean="0">
                <a:solidFill>
                  <a:srgbClr val="000000"/>
                </a:solidFill>
                <a:latin typeface="Verdana" panose="020B0604030504040204" pitchFamily="34" charset="0"/>
              </a:rPr>
              <a:t>Three </a:t>
            </a:r>
            <a:r>
              <a:rPr lang="en-US" altLang="zh-TW" sz="2400" dirty="0">
                <a:solidFill>
                  <a:srgbClr val="000000"/>
                </a:solidFill>
                <a:latin typeface="Verdana" panose="020B0604030504040204" pitchFamily="34" charset="0"/>
              </a:rPr>
              <a:t>high-level categories</a:t>
            </a:r>
            <a:endParaRPr lang="zh-TW" altLang="en-US" sz="2400" dirty="0"/>
          </a:p>
        </p:txBody>
      </p:sp>
      <p:graphicFrame>
        <p:nvGraphicFramePr>
          <p:cNvPr id="6" name="表格 5"/>
          <p:cNvGraphicFramePr>
            <a:graphicFrameLocks noGrp="1"/>
          </p:cNvGraphicFramePr>
          <p:nvPr>
            <p:extLst/>
          </p:nvPr>
        </p:nvGraphicFramePr>
        <p:xfrm>
          <a:off x="606234" y="2564904"/>
          <a:ext cx="7632848" cy="4065374"/>
        </p:xfrm>
        <a:graphic>
          <a:graphicData uri="http://schemas.openxmlformats.org/drawingml/2006/table">
            <a:tbl>
              <a:tblPr/>
              <a:tblGrid>
                <a:gridCol w="886528"/>
                <a:gridCol w="1234083"/>
                <a:gridCol w="5512237"/>
              </a:tblGrid>
              <a:tr h="182399">
                <a:tc>
                  <a:txBody>
                    <a:bodyPr/>
                    <a:lstStyle/>
                    <a:p>
                      <a:r>
                        <a:rPr lang="en-US" sz="1800" dirty="0">
                          <a:effectLst/>
                          <a:latin typeface="Verdana" panose="020B0604030504040204" pitchFamily="34" charset="0"/>
                        </a:rPr>
                        <a:t>Rank</a:t>
                      </a: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800">
                          <a:effectLst/>
                          <a:latin typeface="Verdana" panose="020B0604030504040204" pitchFamily="34" charset="0"/>
                        </a:rPr>
                        <a:t>CWE ID</a:t>
                      </a: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800" dirty="0">
                          <a:effectLst/>
                          <a:latin typeface="Verdana" panose="020B0604030504040204" pitchFamily="34" charset="0"/>
                        </a:rPr>
                        <a:t>Name</a:t>
                      </a: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49340">
                <a:tc>
                  <a:txBody>
                    <a:bodyPr/>
                    <a:lstStyle/>
                    <a:p>
                      <a:r>
                        <a:rPr lang="en-US" altLang="zh-TW" sz="1400" dirty="0">
                          <a:effectLst/>
                          <a:latin typeface="Verdana" panose="020B0604030504040204" pitchFamily="34" charset="0"/>
                        </a:rPr>
                        <a:t>[5]</a:t>
                      </a: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400" dirty="0">
                          <a:solidFill>
                            <a:srgbClr val="000066"/>
                          </a:solidFill>
                          <a:effectLst/>
                          <a:latin typeface="Verdana" panose="020B0604030504040204" pitchFamily="34" charset="0"/>
                          <a:hlinkClick r:id="rId2"/>
                        </a:rPr>
                        <a:t>CWE-306</a:t>
                      </a:r>
                      <a:endParaRPr lang="en-US" sz="1400" dirty="0">
                        <a:effectLst/>
                        <a:latin typeface="Verdana" panose="020B0604030504040204" pitchFamily="34" charset="0"/>
                      </a:endParaRP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400">
                          <a:effectLst/>
                          <a:latin typeface="Verdana" panose="020B0604030504040204" pitchFamily="34" charset="0"/>
                        </a:rPr>
                        <a:t>Missing Authentication for Critical Function</a:t>
                      </a: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182399">
                <a:tc>
                  <a:txBody>
                    <a:bodyPr/>
                    <a:lstStyle/>
                    <a:p>
                      <a:r>
                        <a:rPr lang="en-US" altLang="zh-TW" sz="1400">
                          <a:effectLst/>
                          <a:latin typeface="Verdana" panose="020B0604030504040204" pitchFamily="34" charset="0"/>
                        </a:rPr>
                        <a:t>[6]</a:t>
                      </a: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400" dirty="0">
                          <a:solidFill>
                            <a:srgbClr val="000066"/>
                          </a:solidFill>
                          <a:effectLst/>
                          <a:latin typeface="Verdana" panose="020B0604030504040204" pitchFamily="34" charset="0"/>
                          <a:hlinkClick r:id="rId3"/>
                        </a:rPr>
                        <a:t>CWE-862</a:t>
                      </a:r>
                      <a:endParaRPr lang="en-US" sz="1400" dirty="0">
                        <a:effectLst/>
                        <a:latin typeface="Verdana" panose="020B0604030504040204" pitchFamily="34" charset="0"/>
                      </a:endParaRP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400">
                          <a:effectLst/>
                          <a:latin typeface="Verdana" panose="020B0604030504040204" pitchFamily="34" charset="0"/>
                        </a:rPr>
                        <a:t>Missing Authorization</a:t>
                      </a: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49340">
                <a:tc>
                  <a:txBody>
                    <a:bodyPr/>
                    <a:lstStyle/>
                    <a:p>
                      <a:r>
                        <a:rPr lang="en-US" altLang="zh-TW" sz="1400">
                          <a:effectLst/>
                          <a:latin typeface="Verdana" panose="020B0604030504040204" pitchFamily="34" charset="0"/>
                        </a:rPr>
                        <a:t>[7]</a:t>
                      </a: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400" dirty="0">
                          <a:solidFill>
                            <a:srgbClr val="000066"/>
                          </a:solidFill>
                          <a:effectLst/>
                          <a:latin typeface="Verdana" panose="020B0604030504040204" pitchFamily="34" charset="0"/>
                          <a:hlinkClick r:id="rId4"/>
                        </a:rPr>
                        <a:t>CWE-798</a:t>
                      </a:r>
                      <a:endParaRPr lang="en-US" sz="1400" dirty="0">
                        <a:effectLst/>
                        <a:latin typeface="Verdana" panose="020B0604030504040204" pitchFamily="34" charset="0"/>
                      </a:endParaRP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400" dirty="0">
                          <a:effectLst/>
                          <a:latin typeface="Verdana" panose="020B0604030504040204" pitchFamily="34" charset="0"/>
                        </a:rPr>
                        <a:t>Use of Hard-coded Credentials</a:t>
                      </a: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49340">
                <a:tc>
                  <a:txBody>
                    <a:bodyPr/>
                    <a:lstStyle/>
                    <a:p>
                      <a:r>
                        <a:rPr lang="en-US" altLang="zh-TW" sz="1400">
                          <a:effectLst/>
                          <a:latin typeface="Verdana" panose="020B0604030504040204" pitchFamily="34" charset="0"/>
                        </a:rPr>
                        <a:t>[8]</a:t>
                      </a: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400">
                          <a:solidFill>
                            <a:srgbClr val="000066"/>
                          </a:solidFill>
                          <a:effectLst/>
                          <a:latin typeface="Verdana" panose="020B0604030504040204" pitchFamily="34" charset="0"/>
                          <a:hlinkClick r:id="rId5"/>
                        </a:rPr>
                        <a:t>CWE-311</a:t>
                      </a:r>
                      <a:endParaRPr lang="en-US" sz="1400">
                        <a:effectLst/>
                        <a:latin typeface="Verdana" panose="020B0604030504040204" pitchFamily="34" charset="0"/>
                      </a:endParaRP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400" dirty="0">
                          <a:effectLst/>
                          <a:latin typeface="Verdana" panose="020B0604030504040204" pitchFamily="34" charset="0"/>
                        </a:rPr>
                        <a:t>Missing Encryption of Sensitive Data</a:t>
                      </a: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55627">
                <a:tc>
                  <a:txBody>
                    <a:bodyPr/>
                    <a:lstStyle/>
                    <a:p>
                      <a:r>
                        <a:rPr lang="en-US" altLang="zh-TW" sz="1400">
                          <a:effectLst/>
                          <a:latin typeface="Verdana" panose="020B0604030504040204" pitchFamily="34" charset="0"/>
                        </a:rPr>
                        <a:t>[10]</a:t>
                      </a: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400">
                          <a:solidFill>
                            <a:srgbClr val="000066"/>
                          </a:solidFill>
                          <a:effectLst/>
                          <a:latin typeface="Verdana" panose="020B0604030504040204" pitchFamily="34" charset="0"/>
                          <a:hlinkClick r:id="rId6"/>
                        </a:rPr>
                        <a:t>CWE-807</a:t>
                      </a:r>
                      <a:endParaRPr lang="en-US" sz="1400">
                        <a:effectLst/>
                        <a:latin typeface="Verdana" panose="020B0604030504040204" pitchFamily="34" charset="0"/>
                      </a:endParaRP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400" dirty="0">
                          <a:effectLst/>
                          <a:latin typeface="Verdana" panose="020B0604030504040204" pitchFamily="34" charset="0"/>
                        </a:rPr>
                        <a:t>Reliance on Untrusted Inputs in a Security Decision</a:t>
                      </a: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49340">
                <a:tc>
                  <a:txBody>
                    <a:bodyPr/>
                    <a:lstStyle/>
                    <a:p>
                      <a:r>
                        <a:rPr lang="en-US" altLang="zh-TW" sz="1400">
                          <a:effectLst/>
                          <a:latin typeface="Verdana" panose="020B0604030504040204" pitchFamily="34" charset="0"/>
                        </a:rPr>
                        <a:t>[11]</a:t>
                      </a: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400">
                          <a:solidFill>
                            <a:srgbClr val="000066"/>
                          </a:solidFill>
                          <a:effectLst/>
                          <a:latin typeface="Verdana" panose="020B0604030504040204" pitchFamily="34" charset="0"/>
                          <a:hlinkClick r:id="rId7"/>
                        </a:rPr>
                        <a:t>CWE-250</a:t>
                      </a:r>
                      <a:endParaRPr lang="en-US" sz="1400">
                        <a:effectLst/>
                        <a:latin typeface="Verdana" panose="020B0604030504040204" pitchFamily="34" charset="0"/>
                      </a:endParaRP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400" dirty="0">
                          <a:effectLst/>
                          <a:latin typeface="Verdana" panose="020B0604030504040204" pitchFamily="34" charset="0"/>
                        </a:rPr>
                        <a:t>Execution with Unnecessary Privileges</a:t>
                      </a: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20705">
                <a:tc>
                  <a:txBody>
                    <a:bodyPr/>
                    <a:lstStyle/>
                    <a:p>
                      <a:r>
                        <a:rPr lang="en-US" altLang="zh-TW" sz="1400">
                          <a:effectLst/>
                          <a:latin typeface="Verdana" panose="020B0604030504040204" pitchFamily="34" charset="0"/>
                        </a:rPr>
                        <a:t>[15]</a:t>
                      </a: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400">
                          <a:solidFill>
                            <a:srgbClr val="000066"/>
                          </a:solidFill>
                          <a:effectLst/>
                          <a:latin typeface="Verdana" panose="020B0604030504040204" pitchFamily="34" charset="0"/>
                          <a:hlinkClick r:id="rId8"/>
                        </a:rPr>
                        <a:t>CWE-863</a:t>
                      </a:r>
                      <a:endParaRPr lang="en-US" sz="1400">
                        <a:effectLst/>
                        <a:latin typeface="Verdana" panose="020B0604030504040204" pitchFamily="34" charset="0"/>
                      </a:endParaRP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400" dirty="0">
                          <a:effectLst/>
                          <a:latin typeface="Verdana" panose="020B0604030504040204" pitchFamily="34" charset="0"/>
                        </a:rPr>
                        <a:t>Incorrect Authorization</a:t>
                      </a: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403666">
                <a:tc>
                  <a:txBody>
                    <a:bodyPr/>
                    <a:lstStyle/>
                    <a:p>
                      <a:r>
                        <a:rPr lang="en-US" altLang="zh-TW" sz="1400">
                          <a:effectLst/>
                          <a:latin typeface="Verdana" panose="020B0604030504040204" pitchFamily="34" charset="0"/>
                        </a:rPr>
                        <a:t>[17]</a:t>
                      </a: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400">
                          <a:solidFill>
                            <a:srgbClr val="000066"/>
                          </a:solidFill>
                          <a:effectLst/>
                          <a:latin typeface="Verdana" panose="020B0604030504040204" pitchFamily="34" charset="0"/>
                          <a:hlinkClick r:id="rId9"/>
                        </a:rPr>
                        <a:t>CWE-732</a:t>
                      </a:r>
                      <a:endParaRPr lang="en-US" sz="1400">
                        <a:effectLst/>
                        <a:latin typeface="Verdana" panose="020B0604030504040204" pitchFamily="34" charset="0"/>
                      </a:endParaRP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400" dirty="0">
                          <a:effectLst/>
                          <a:latin typeface="Verdana" panose="020B0604030504040204" pitchFamily="34" charset="0"/>
                        </a:rPr>
                        <a:t>Incorrect Permission Assignment for Critical Resource</a:t>
                      </a: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60040">
                <a:tc>
                  <a:txBody>
                    <a:bodyPr/>
                    <a:lstStyle/>
                    <a:p>
                      <a:r>
                        <a:rPr lang="en-US" altLang="zh-TW" sz="1400">
                          <a:effectLst/>
                          <a:latin typeface="Verdana" panose="020B0604030504040204" pitchFamily="34" charset="0"/>
                        </a:rPr>
                        <a:t>[19]</a:t>
                      </a: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400">
                          <a:solidFill>
                            <a:srgbClr val="000066"/>
                          </a:solidFill>
                          <a:effectLst/>
                          <a:latin typeface="Verdana" panose="020B0604030504040204" pitchFamily="34" charset="0"/>
                          <a:hlinkClick r:id="rId10"/>
                        </a:rPr>
                        <a:t>CWE-327</a:t>
                      </a:r>
                      <a:endParaRPr lang="en-US" sz="1400">
                        <a:effectLst/>
                        <a:latin typeface="Verdana" panose="020B0604030504040204" pitchFamily="34" charset="0"/>
                      </a:endParaRP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400" dirty="0">
                          <a:effectLst/>
                          <a:latin typeface="Verdana" panose="020B0604030504040204" pitchFamily="34" charset="0"/>
                        </a:rPr>
                        <a:t>Use of a Broken or Risky Cryptographic Algorithm</a:t>
                      </a: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60040">
                <a:tc>
                  <a:txBody>
                    <a:bodyPr/>
                    <a:lstStyle/>
                    <a:p>
                      <a:r>
                        <a:rPr lang="en-US" altLang="zh-TW" sz="1400">
                          <a:effectLst/>
                          <a:latin typeface="Verdana" panose="020B0604030504040204" pitchFamily="34" charset="0"/>
                        </a:rPr>
                        <a:t>[21]</a:t>
                      </a: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400">
                          <a:solidFill>
                            <a:srgbClr val="000066"/>
                          </a:solidFill>
                          <a:effectLst/>
                          <a:latin typeface="Verdana" panose="020B0604030504040204" pitchFamily="34" charset="0"/>
                          <a:hlinkClick r:id="rId11"/>
                        </a:rPr>
                        <a:t>CWE-307</a:t>
                      </a:r>
                      <a:endParaRPr lang="en-US" sz="1400">
                        <a:effectLst/>
                        <a:latin typeface="Verdana" panose="020B0604030504040204" pitchFamily="34" charset="0"/>
                      </a:endParaRP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400" dirty="0">
                          <a:effectLst/>
                          <a:latin typeface="Verdana" panose="020B0604030504040204" pitchFamily="34" charset="0"/>
                        </a:rPr>
                        <a:t>Improper Restriction of Excessive Authentication Attempts</a:t>
                      </a: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49340">
                <a:tc>
                  <a:txBody>
                    <a:bodyPr/>
                    <a:lstStyle/>
                    <a:p>
                      <a:r>
                        <a:rPr lang="en-US" altLang="zh-TW" sz="1400">
                          <a:effectLst/>
                          <a:latin typeface="Verdana" panose="020B0604030504040204" pitchFamily="34" charset="0"/>
                        </a:rPr>
                        <a:t>[25]</a:t>
                      </a: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400">
                          <a:solidFill>
                            <a:srgbClr val="000066"/>
                          </a:solidFill>
                          <a:effectLst/>
                          <a:latin typeface="Verdana" panose="020B0604030504040204" pitchFamily="34" charset="0"/>
                          <a:hlinkClick r:id="rId12"/>
                        </a:rPr>
                        <a:t>CWE-759</a:t>
                      </a:r>
                      <a:endParaRPr lang="en-US" sz="1400">
                        <a:effectLst/>
                        <a:latin typeface="Verdana" panose="020B0604030504040204" pitchFamily="34" charset="0"/>
                      </a:endParaRP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400" dirty="0">
                          <a:effectLst/>
                          <a:latin typeface="Verdana" panose="020B0604030504040204" pitchFamily="34" charset="0"/>
                        </a:rPr>
                        <a:t>Use of a One-Way Hash without a Salt</a:t>
                      </a:r>
                    </a:p>
                  </a:txBody>
                  <a:tcPr marL="7729" marR="7729" marT="7729" marB="7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bl>
          </a:graphicData>
        </a:graphic>
      </p:graphicFrame>
    </p:spTree>
    <p:extLst>
      <p:ext uri="{BB962C8B-B14F-4D97-AF65-F5344CB8AC3E}">
        <p14:creationId xmlns:p14="http://schemas.microsoft.com/office/powerpoint/2010/main" val="19544558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dirty="0"/>
              <a:t>本節開始要</a:t>
            </a:r>
            <a:r>
              <a:rPr lang="zh-TW" altLang="en-US" sz="6600" dirty="0" smtClean="0"/>
              <a:t>檢視</a:t>
            </a:r>
            <a:endParaRPr lang="en-US" altLang="zh-TW" sz="6600" dirty="0" smtClean="0"/>
          </a:p>
          <a:p>
            <a:pPr algn="ctr"/>
            <a:r>
              <a:rPr lang="zh-TW" altLang="en-US" sz="6600" dirty="0" smtClean="0"/>
              <a:t>各種</a:t>
            </a:r>
            <a:r>
              <a:rPr lang="zh-TW" altLang="en-US" sz="6600" dirty="0"/>
              <a:t>網站漏洞</a:t>
            </a:r>
            <a:r>
              <a:rPr lang="zh-TW" altLang="en-US" sz="6600" dirty="0" smtClean="0"/>
              <a:t>及</a:t>
            </a:r>
            <a:endParaRPr lang="en-US" altLang="zh-TW" sz="6600" dirty="0" smtClean="0"/>
          </a:p>
          <a:p>
            <a:pPr algn="ctr"/>
            <a:r>
              <a:rPr lang="zh-TW" altLang="en-US" sz="6600" dirty="0" smtClean="0"/>
              <a:t>各種</a:t>
            </a:r>
            <a:r>
              <a:rPr lang="zh-TW" altLang="en-US" sz="6600" dirty="0"/>
              <a:t>滲透測試</a:t>
            </a:r>
            <a:r>
              <a:rPr lang="zh-TW" altLang="en-US" sz="6600" dirty="0" smtClean="0"/>
              <a:t>技術</a:t>
            </a:r>
            <a:endParaRPr lang="en-US" altLang="zh-TW" sz="6600" dirty="0" smtClean="0"/>
          </a:p>
          <a:p>
            <a:pPr algn="ctr"/>
            <a:r>
              <a:rPr lang="zh-TW" altLang="en-US" sz="2400" dirty="0" smtClean="0">
                <a:solidFill>
                  <a:srgbClr val="FFFF00"/>
                </a:solidFill>
              </a:rPr>
              <a:t>時間有多少</a:t>
            </a:r>
            <a:r>
              <a:rPr lang="en-US" altLang="zh-TW" sz="2400" dirty="0" smtClean="0">
                <a:solidFill>
                  <a:srgbClr val="FFFF00"/>
                </a:solidFill>
              </a:rPr>
              <a:t>……..</a:t>
            </a:r>
            <a:r>
              <a:rPr lang="zh-TW" altLang="en-US" sz="2400" dirty="0" smtClean="0">
                <a:solidFill>
                  <a:srgbClr val="FFFF00"/>
                </a:solidFill>
              </a:rPr>
              <a:t>我們就分享多少</a:t>
            </a:r>
            <a:endParaRPr lang="en-US" altLang="zh-TW" sz="2400" dirty="0" smtClean="0">
              <a:solidFill>
                <a:srgbClr val="FFFF00"/>
              </a:solidFill>
            </a:endParaRPr>
          </a:p>
          <a:p>
            <a:pPr algn="ctr"/>
            <a:r>
              <a:rPr lang="zh-TW" altLang="en-US" sz="2400" dirty="0" smtClean="0">
                <a:solidFill>
                  <a:srgbClr val="00B0F0"/>
                </a:solidFill>
              </a:rPr>
              <a:t>來不及分享的</a:t>
            </a:r>
            <a:r>
              <a:rPr lang="en-US" altLang="zh-TW" sz="2400" dirty="0" smtClean="0">
                <a:solidFill>
                  <a:srgbClr val="00B0F0"/>
                </a:solidFill>
              </a:rPr>
              <a:t>……</a:t>
            </a:r>
            <a:r>
              <a:rPr lang="zh-TW" altLang="en-US" sz="2400" dirty="0" smtClean="0">
                <a:solidFill>
                  <a:srgbClr val="00B0F0"/>
                </a:solidFill>
              </a:rPr>
              <a:t>也請自己多多練習</a:t>
            </a:r>
            <a:endParaRPr lang="en-US" altLang="zh-TW" sz="2400" dirty="0" smtClean="0">
              <a:solidFill>
                <a:srgbClr val="00B0F0"/>
              </a:solidFill>
            </a:endParaRPr>
          </a:p>
          <a:p>
            <a:pPr algn="ctr"/>
            <a:r>
              <a:rPr lang="en-US" altLang="zh-TW" sz="2400" dirty="0" smtClean="0">
                <a:solidFill>
                  <a:srgbClr val="00B0F0"/>
                </a:solidFill>
              </a:rPr>
              <a:t>(</a:t>
            </a:r>
            <a:r>
              <a:rPr lang="zh-TW" altLang="en-US" sz="2400" dirty="0" smtClean="0">
                <a:solidFill>
                  <a:srgbClr val="00B0F0"/>
                </a:solidFill>
              </a:rPr>
              <a:t>最好多找幾個好朋友大家一起來</a:t>
            </a:r>
            <a:r>
              <a:rPr lang="en-US" altLang="zh-TW" sz="2400" dirty="0" smtClean="0">
                <a:solidFill>
                  <a:srgbClr val="00B0F0"/>
                </a:solidFill>
              </a:rPr>
              <a:t>)</a:t>
            </a:r>
            <a:endParaRPr lang="zh-TW" altLang="en-US" sz="2400" dirty="0">
              <a:solidFill>
                <a:srgbClr val="00B0F0"/>
              </a:solidFill>
            </a:endParaRPr>
          </a:p>
        </p:txBody>
      </p:sp>
    </p:spTree>
    <p:extLst>
      <p:ext uri="{BB962C8B-B14F-4D97-AF65-F5344CB8AC3E}">
        <p14:creationId xmlns:p14="http://schemas.microsoft.com/office/powerpoint/2010/main" val="17946802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smtClean="0"/>
              <a:t>OWASP TOP 10 2013</a:t>
            </a:r>
          </a:p>
          <a:p>
            <a:pPr algn="ctr"/>
            <a:r>
              <a:rPr lang="en-US" altLang="zh-TW" sz="6600" dirty="0" smtClean="0"/>
              <a:t>A1--Injection</a:t>
            </a:r>
            <a:endParaRPr lang="zh-TW" altLang="en-US" sz="6600" dirty="0"/>
          </a:p>
        </p:txBody>
      </p:sp>
    </p:spTree>
    <p:extLst>
      <p:ext uri="{BB962C8B-B14F-4D97-AF65-F5344CB8AC3E}">
        <p14:creationId xmlns:p14="http://schemas.microsoft.com/office/powerpoint/2010/main" val="27319138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l="7973" t="49246" r="72495" b="21334"/>
          <a:stretch/>
        </p:blipFill>
        <p:spPr>
          <a:xfrm>
            <a:off x="6049851" y="2382921"/>
            <a:ext cx="2911514" cy="2612899"/>
          </a:xfrm>
          <a:prstGeom prst="rect">
            <a:avLst/>
          </a:prstGeom>
        </p:spPr>
      </p:pic>
      <p:sp>
        <p:nvSpPr>
          <p:cNvPr id="5" name="標題 1"/>
          <p:cNvSpPr txBox="1">
            <a:spLocks/>
          </p:cNvSpPr>
          <p:nvPr/>
        </p:nvSpPr>
        <p:spPr>
          <a:xfrm>
            <a:off x="6307744" y="1771607"/>
            <a:ext cx="2395728" cy="610838"/>
          </a:xfrm>
          <a:prstGeom prst="rect">
            <a:avLst/>
          </a:prstGeom>
          <a:solidFill>
            <a:schemeClr val="tx1"/>
          </a:solidFill>
          <a:ln>
            <a:noFill/>
          </a:ln>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300" b="1" dirty="0" err="1">
                <a:solidFill>
                  <a:srgbClr val="FFC000"/>
                </a:solidFill>
                <a:effectLst>
                  <a:outerShdw blurRad="38100" dist="38100" dir="2700000" algn="tl">
                    <a:srgbClr val="000000">
                      <a:alpha val="43137"/>
                    </a:srgbClr>
                  </a:outerShdw>
                </a:effectLst>
              </a:rPr>
              <a:t>WebGoat</a:t>
            </a:r>
            <a:r>
              <a:rPr lang="en-US" altLang="zh-TW" sz="3300" b="1" dirty="0" err="1">
                <a:solidFill>
                  <a:schemeClr val="bg1"/>
                </a:solidFill>
                <a:effectLst>
                  <a:outerShdw blurRad="38100" dist="38100" dir="2700000" algn="tl">
                    <a:srgbClr val="000000">
                      <a:alpha val="43137"/>
                    </a:srgbClr>
                  </a:outerShdw>
                </a:effectLst>
              </a:rPr>
              <a:t>Php</a:t>
            </a:r>
            <a:endParaRPr lang="zh-TW" altLang="en-US" sz="3300" b="1" dirty="0">
              <a:solidFill>
                <a:schemeClr val="bg1"/>
              </a:solidFill>
              <a:effectLst>
                <a:outerShdw blurRad="38100" dist="38100" dir="2700000" algn="tl">
                  <a:srgbClr val="000000">
                    <a:alpha val="43137"/>
                  </a:srgbClr>
                </a:outerShdw>
              </a:effectLst>
            </a:endParaRPr>
          </a:p>
        </p:txBody>
      </p:sp>
      <p:pic>
        <p:nvPicPr>
          <p:cNvPr id="6" name="圖片 5"/>
          <p:cNvPicPr>
            <a:picLocks noChangeAspect="1"/>
          </p:cNvPicPr>
          <p:nvPr/>
        </p:nvPicPr>
        <p:blipFill rotWithShape="1">
          <a:blip r:embed="rId3"/>
          <a:srcRect b="7752"/>
          <a:stretch/>
        </p:blipFill>
        <p:spPr>
          <a:xfrm>
            <a:off x="185438" y="2217667"/>
            <a:ext cx="2505503" cy="3959416"/>
          </a:xfrm>
          <a:prstGeom prst="rect">
            <a:avLst/>
          </a:prstGeom>
        </p:spPr>
      </p:pic>
      <p:sp>
        <p:nvSpPr>
          <p:cNvPr id="2" name="矩形 1"/>
          <p:cNvSpPr/>
          <p:nvPr/>
        </p:nvSpPr>
        <p:spPr>
          <a:xfrm>
            <a:off x="-68581" y="184263"/>
            <a:ext cx="9144001" cy="738664"/>
          </a:xfrm>
          <a:prstGeom prst="rect">
            <a:avLst/>
          </a:prstGeom>
          <a:solidFill>
            <a:srgbClr val="FFFF00"/>
          </a:solidFill>
        </p:spPr>
        <p:txBody>
          <a:bodyPr wrap="square">
            <a:spAutoFit/>
          </a:bodyPr>
          <a:lstStyle/>
          <a:p>
            <a:r>
              <a:rPr lang="zh-TW" altLang="en-US" sz="2100" b="1" dirty="0"/>
              <a:t>許多類型的 </a:t>
            </a:r>
            <a:r>
              <a:rPr lang="en-US" altLang="zh-TW" sz="2100" b="1" dirty="0" smtClean="0"/>
              <a:t>injection</a:t>
            </a:r>
          </a:p>
          <a:p>
            <a:r>
              <a:rPr lang="zh-TW" altLang="en-US" sz="2100" b="1" dirty="0" smtClean="0"/>
              <a:t>本課程選擇</a:t>
            </a:r>
            <a:r>
              <a:rPr lang="en-US" altLang="zh-TW" sz="2100" b="1" dirty="0" smtClean="0"/>
              <a:t>DVWA</a:t>
            </a:r>
            <a:r>
              <a:rPr lang="zh-TW" altLang="en-US" sz="2100" b="1" dirty="0" smtClean="0"/>
              <a:t>加以說明</a:t>
            </a:r>
            <a:r>
              <a:rPr lang="en-US" altLang="zh-TW" sz="2100" b="1" dirty="0" smtClean="0">
                <a:sym typeface="Wingdings" panose="05000000000000000000" pitchFamily="2" charset="2"/>
              </a:rPr>
              <a:t></a:t>
            </a:r>
            <a:r>
              <a:rPr lang="zh-TW" altLang="en-US" sz="2100" b="1" dirty="0" smtClean="0">
                <a:sym typeface="Wingdings" panose="05000000000000000000" pitchFamily="2" charset="2"/>
              </a:rPr>
              <a:t>請大家努力練</a:t>
            </a:r>
            <a:r>
              <a:rPr lang="zh-TW" altLang="en-US" sz="2100" b="1" dirty="0">
                <a:sym typeface="Wingdings" panose="05000000000000000000" pitchFamily="2" charset="2"/>
              </a:rPr>
              <a:t>習</a:t>
            </a:r>
            <a:r>
              <a:rPr lang="zh-TW" altLang="en-US" sz="2100" b="1" dirty="0" smtClean="0">
                <a:sym typeface="Wingdings" panose="05000000000000000000" pitchFamily="2" charset="2"/>
              </a:rPr>
              <a:t>解底下平台部分</a:t>
            </a:r>
            <a:endParaRPr lang="zh-TW" altLang="en-US" sz="2100" b="1" dirty="0"/>
          </a:p>
        </p:txBody>
      </p:sp>
      <p:pic>
        <p:nvPicPr>
          <p:cNvPr id="7" name="圖片 6"/>
          <p:cNvPicPr>
            <a:picLocks noChangeAspect="1"/>
          </p:cNvPicPr>
          <p:nvPr/>
        </p:nvPicPr>
        <p:blipFill>
          <a:blip r:embed="rId4"/>
          <a:stretch>
            <a:fillRect/>
          </a:stretch>
        </p:blipFill>
        <p:spPr>
          <a:xfrm>
            <a:off x="185438" y="1255615"/>
            <a:ext cx="2452850" cy="840418"/>
          </a:xfrm>
          <a:prstGeom prst="rect">
            <a:avLst/>
          </a:prstGeom>
        </p:spPr>
      </p:pic>
      <p:pic>
        <p:nvPicPr>
          <p:cNvPr id="3" name="圖片 2"/>
          <p:cNvPicPr>
            <a:picLocks noChangeAspect="1"/>
          </p:cNvPicPr>
          <p:nvPr/>
        </p:nvPicPr>
        <p:blipFill>
          <a:blip r:embed="rId5"/>
          <a:stretch>
            <a:fillRect/>
          </a:stretch>
        </p:blipFill>
        <p:spPr>
          <a:xfrm>
            <a:off x="2690941" y="2233321"/>
            <a:ext cx="2385267" cy="2312384"/>
          </a:xfrm>
          <a:prstGeom prst="rect">
            <a:avLst/>
          </a:prstGeom>
        </p:spPr>
      </p:pic>
      <p:sp>
        <p:nvSpPr>
          <p:cNvPr id="8" name="矩形 7"/>
          <p:cNvSpPr/>
          <p:nvPr/>
        </p:nvSpPr>
        <p:spPr>
          <a:xfrm>
            <a:off x="2638288" y="1321881"/>
            <a:ext cx="869149" cy="707886"/>
          </a:xfrm>
          <a:prstGeom prst="rect">
            <a:avLst/>
          </a:prstGeom>
        </p:spPr>
        <p:txBody>
          <a:bodyPr wrap="none">
            <a:spAutoFit/>
          </a:bodyPr>
          <a:lstStyle/>
          <a:p>
            <a:r>
              <a:rPr lang="en-US" altLang="zh-TW" sz="4000" b="1" dirty="0" smtClean="0">
                <a:solidFill>
                  <a:srgbClr val="FFC000"/>
                </a:solidFill>
                <a:effectLst>
                  <a:outerShdw blurRad="38100" dist="38100" dir="2700000" algn="tl">
                    <a:srgbClr val="000000">
                      <a:alpha val="43137"/>
                    </a:srgbClr>
                  </a:outerShdw>
                </a:effectLst>
              </a:rPr>
              <a:t>JSP</a:t>
            </a:r>
            <a:endParaRPr lang="zh-TW" altLang="en-US" sz="4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182909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half" idx="1"/>
          </p:nvPr>
        </p:nvPicPr>
        <p:blipFill rotWithShape="1">
          <a:blip r:embed="rId2"/>
          <a:srcRect t="7006" r="16963" b="6678"/>
          <a:stretch/>
        </p:blipFill>
        <p:spPr>
          <a:xfrm>
            <a:off x="62688" y="1074420"/>
            <a:ext cx="8607143" cy="4846320"/>
          </a:xfrm>
          <a:prstGeom prst="rect">
            <a:avLst/>
          </a:prstGeom>
        </p:spPr>
      </p:pic>
      <p:sp>
        <p:nvSpPr>
          <p:cNvPr id="6" name="矩形 5"/>
          <p:cNvSpPr/>
          <p:nvPr/>
        </p:nvSpPr>
        <p:spPr>
          <a:xfrm>
            <a:off x="-1" y="184263"/>
            <a:ext cx="9144001" cy="738664"/>
          </a:xfrm>
          <a:prstGeom prst="rect">
            <a:avLst/>
          </a:prstGeom>
          <a:solidFill>
            <a:srgbClr val="FFFF00"/>
          </a:solidFill>
        </p:spPr>
        <p:txBody>
          <a:bodyPr wrap="square">
            <a:spAutoFit/>
          </a:bodyPr>
          <a:lstStyle/>
          <a:p>
            <a:r>
              <a:rPr lang="zh-TW" altLang="en-US" sz="2100" b="1" dirty="0"/>
              <a:t>許多類型的 </a:t>
            </a:r>
            <a:r>
              <a:rPr lang="en-US" altLang="zh-TW" sz="2100" b="1" dirty="0" smtClean="0"/>
              <a:t>injection</a:t>
            </a:r>
          </a:p>
          <a:p>
            <a:r>
              <a:rPr lang="zh-TW" altLang="en-US" sz="2100" b="1" dirty="0"/>
              <a:t>本課程選擇</a:t>
            </a:r>
            <a:r>
              <a:rPr lang="en-US" altLang="zh-TW" sz="2100" b="1" dirty="0"/>
              <a:t>DVWA</a:t>
            </a:r>
            <a:r>
              <a:rPr lang="zh-TW" altLang="en-US" sz="2100" b="1" dirty="0"/>
              <a:t>加以說明</a:t>
            </a:r>
            <a:r>
              <a:rPr lang="en-US" altLang="zh-TW" sz="2100" b="1" dirty="0">
                <a:sym typeface="Wingdings" panose="05000000000000000000" pitchFamily="2" charset="2"/>
              </a:rPr>
              <a:t></a:t>
            </a:r>
            <a:r>
              <a:rPr lang="zh-TW" altLang="en-US" sz="2100" b="1" dirty="0">
                <a:sym typeface="Wingdings" panose="05000000000000000000" pitchFamily="2" charset="2"/>
              </a:rPr>
              <a:t>請大家努力練習解底下平台部分</a:t>
            </a:r>
            <a:endParaRPr lang="zh-TW" altLang="en-US" sz="2100" b="1" dirty="0"/>
          </a:p>
        </p:txBody>
      </p:sp>
    </p:spTree>
    <p:extLst>
      <p:ext uri="{BB962C8B-B14F-4D97-AF65-F5344CB8AC3E}">
        <p14:creationId xmlns:p14="http://schemas.microsoft.com/office/powerpoint/2010/main" val="226503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235587"/>
            <a:ext cx="9144000" cy="831213"/>
          </a:xfrm>
          <a:solidFill>
            <a:schemeClr val="accent4">
              <a:lumMod val="50000"/>
            </a:schemeClr>
          </a:solidFill>
        </p:spPr>
        <p:txBody>
          <a:bodyPr>
            <a:normAutofit/>
          </a:bodyPr>
          <a:lstStyle/>
          <a:p>
            <a:r>
              <a:rPr lang="en-US" altLang="zh-TW" sz="2800" dirty="0">
                <a:solidFill>
                  <a:schemeClr val="bg1"/>
                </a:solidFill>
              </a:rPr>
              <a:t>OWASP </a:t>
            </a:r>
            <a:r>
              <a:rPr lang="en-US" altLang="zh-TW" sz="2800" dirty="0" err="1">
                <a:solidFill>
                  <a:schemeClr val="bg1"/>
                </a:solidFill>
              </a:rPr>
              <a:t>Mutillidae</a:t>
            </a:r>
            <a:r>
              <a:rPr lang="en-US" altLang="zh-TW" sz="2800" dirty="0">
                <a:solidFill>
                  <a:schemeClr val="bg1"/>
                </a:solidFill>
              </a:rPr>
              <a:t> II: Web </a:t>
            </a:r>
            <a:r>
              <a:rPr lang="en-US" altLang="zh-TW" sz="2800" dirty="0" err="1">
                <a:solidFill>
                  <a:schemeClr val="bg1"/>
                </a:solidFill>
              </a:rPr>
              <a:t>Pwn</a:t>
            </a:r>
            <a:r>
              <a:rPr lang="en-US" altLang="zh-TW" sz="2800" dirty="0">
                <a:solidFill>
                  <a:schemeClr val="bg1"/>
                </a:solidFill>
              </a:rPr>
              <a:t> in Mass Production</a:t>
            </a:r>
            <a:br>
              <a:rPr lang="en-US" altLang="zh-TW" sz="2800" dirty="0">
                <a:solidFill>
                  <a:schemeClr val="bg1"/>
                </a:solidFill>
              </a:rPr>
            </a:br>
            <a:r>
              <a:rPr lang="en-US" altLang="zh-TW" sz="1800" dirty="0">
                <a:solidFill>
                  <a:schemeClr val="bg1"/>
                </a:solidFill>
              </a:rPr>
              <a:t>https://</a:t>
            </a:r>
            <a:r>
              <a:rPr lang="en-US" altLang="zh-TW" sz="1800" dirty="0" smtClean="0">
                <a:solidFill>
                  <a:schemeClr val="bg1"/>
                </a:solidFill>
              </a:rPr>
              <a:t>www.owasp.org/index.php/OWASP_Mutillidae_2_Project</a:t>
            </a:r>
            <a:r>
              <a:rPr lang="zh-TW" altLang="en-US" sz="1800" dirty="0" smtClean="0">
                <a:solidFill>
                  <a:schemeClr val="bg1"/>
                </a:solidFill>
              </a:rPr>
              <a:t>        </a:t>
            </a:r>
            <a:r>
              <a:rPr lang="en-US" altLang="zh-TW" sz="1800" dirty="0" smtClean="0">
                <a:solidFill>
                  <a:schemeClr val="bg1"/>
                </a:solidFill>
              </a:rPr>
              <a:t>[2.6.48</a:t>
            </a:r>
            <a:r>
              <a:rPr lang="zh-TW" altLang="en-US" sz="1800" dirty="0" smtClean="0">
                <a:solidFill>
                  <a:schemeClr val="bg1"/>
                </a:solidFill>
              </a:rPr>
              <a:t>版本</a:t>
            </a:r>
            <a:r>
              <a:rPr lang="en-US" altLang="zh-TW" sz="1800" dirty="0" smtClean="0">
                <a:solidFill>
                  <a:schemeClr val="bg1"/>
                </a:solidFill>
              </a:rPr>
              <a:t>::2017-07-22</a:t>
            </a:r>
            <a:r>
              <a:rPr lang="en-US" altLang="zh-TW" sz="1800" dirty="0">
                <a:solidFill>
                  <a:schemeClr val="bg1"/>
                </a:solidFill>
              </a:rPr>
              <a:t>]</a:t>
            </a:r>
            <a:endParaRPr lang="zh-TW" altLang="en-US" sz="1800" dirty="0">
              <a:solidFill>
                <a:schemeClr val="bg1"/>
              </a:solidFill>
            </a:endParaRPr>
          </a:p>
        </p:txBody>
      </p:sp>
      <p:pic>
        <p:nvPicPr>
          <p:cNvPr id="6" name="內容版面配置區 5"/>
          <p:cNvPicPr>
            <a:picLocks noGrp="1" noChangeAspect="1"/>
          </p:cNvPicPr>
          <p:nvPr>
            <p:ph idx="1"/>
          </p:nvPr>
        </p:nvPicPr>
        <p:blipFill>
          <a:blip r:embed="rId2"/>
          <a:stretch>
            <a:fillRect/>
          </a:stretch>
        </p:blipFill>
        <p:spPr>
          <a:xfrm>
            <a:off x="87012" y="1361728"/>
            <a:ext cx="8846609" cy="5129687"/>
          </a:xfrm>
          <a:prstGeom prst="rect">
            <a:avLst/>
          </a:prstGeom>
        </p:spPr>
      </p:pic>
    </p:spTree>
    <p:extLst>
      <p:ext uri="{BB962C8B-B14F-4D97-AF65-F5344CB8AC3E}">
        <p14:creationId xmlns:p14="http://schemas.microsoft.com/office/powerpoint/2010/main" val="752158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OWASP TOP 10 2013</a:t>
            </a:r>
          </a:p>
          <a:p>
            <a:pPr algn="ctr"/>
            <a:r>
              <a:rPr lang="en-US" altLang="zh-TW" sz="6600" dirty="0" smtClean="0"/>
              <a:t>A1—Injection</a:t>
            </a:r>
            <a:r>
              <a:rPr lang="zh-TW" altLang="en-US" sz="6600" dirty="0" smtClean="0"/>
              <a:t> 之</a:t>
            </a:r>
            <a:endParaRPr lang="zh-TW" altLang="en-US" sz="6600" dirty="0"/>
          </a:p>
          <a:p>
            <a:pPr algn="ctr"/>
            <a:r>
              <a:rPr lang="en-US" altLang="zh-TW" sz="6600" dirty="0" err="1" smtClean="0"/>
              <a:t>SQLi</a:t>
            </a:r>
            <a:endParaRPr lang="en-US" altLang="zh-TW" sz="6600" dirty="0" smtClean="0"/>
          </a:p>
          <a:p>
            <a:pPr algn="ctr"/>
            <a:r>
              <a:rPr lang="zh-TW" altLang="en-US" sz="6600" dirty="0" smtClean="0"/>
              <a:t>漏洞</a:t>
            </a:r>
            <a:r>
              <a:rPr lang="zh-TW" altLang="en-US" sz="6600" dirty="0"/>
              <a:t>實務測試</a:t>
            </a:r>
          </a:p>
        </p:txBody>
      </p:sp>
    </p:spTree>
    <p:extLst>
      <p:ext uri="{BB962C8B-B14F-4D97-AF65-F5344CB8AC3E}">
        <p14:creationId xmlns:p14="http://schemas.microsoft.com/office/powerpoint/2010/main" val="5390703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r"/>
            <a:r>
              <a:rPr lang="en-US" altLang="zh-TW" dirty="0" smtClean="0"/>
              <a:t>SQL injection</a:t>
            </a:r>
            <a:endParaRPr lang="zh-TW" altLang="en-US" dirty="0"/>
          </a:p>
        </p:txBody>
      </p:sp>
      <p:pic>
        <p:nvPicPr>
          <p:cNvPr id="7" name="內容版面配置區 6"/>
          <p:cNvPicPr>
            <a:picLocks noGrp="1" noChangeAspect="1"/>
          </p:cNvPicPr>
          <p:nvPr>
            <p:ph idx="1"/>
          </p:nvPr>
        </p:nvPicPr>
        <p:blipFill rotWithShape="1">
          <a:blip r:embed="rId2"/>
          <a:srcRect l="1274" t="8902" r="88327" b="71774"/>
          <a:stretch/>
        </p:blipFill>
        <p:spPr>
          <a:xfrm>
            <a:off x="106252" y="857251"/>
            <a:ext cx="1331309" cy="1390919"/>
          </a:xfrm>
          <a:prstGeom prst="rect">
            <a:avLst/>
          </a:prstGeom>
        </p:spPr>
      </p:pic>
      <p:sp>
        <p:nvSpPr>
          <p:cNvPr id="8" name="矩形 7"/>
          <p:cNvSpPr/>
          <p:nvPr/>
        </p:nvSpPr>
        <p:spPr>
          <a:xfrm>
            <a:off x="369865" y="2331496"/>
            <a:ext cx="8145485" cy="3139321"/>
          </a:xfrm>
          <a:prstGeom prst="rect">
            <a:avLst/>
          </a:prstGeom>
        </p:spPr>
        <p:txBody>
          <a:bodyPr wrap="square">
            <a:spAutoFit/>
          </a:bodyPr>
          <a:lstStyle/>
          <a:p>
            <a:r>
              <a:rPr lang="en-US" altLang="zh-TW" dirty="0"/>
              <a:t>SQL injection is a </a:t>
            </a:r>
            <a:r>
              <a:rPr lang="en-US" altLang="zh-TW" b="1" dirty="0">
                <a:solidFill>
                  <a:srgbClr val="FF0000"/>
                </a:solidFill>
                <a:effectLst>
                  <a:outerShdw blurRad="38100" dist="38100" dir="2700000" algn="tl">
                    <a:srgbClr val="000000">
                      <a:alpha val="43137"/>
                    </a:srgbClr>
                  </a:outerShdw>
                </a:effectLst>
              </a:rPr>
              <a:t>code injection technique</a:t>
            </a:r>
            <a:r>
              <a:rPr lang="en-US" altLang="zh-TW" dirty="0"/>
              <a:t>, used to attack </a:t>
            </a:r>
            <a:r>
              <a:rPr lang="en-US" altLang="zh-TW" b="1" dirty="0">
                <a:solidFill>
                  <a:srgbClr val="FF0000"/>
                </a:solidFill>
                <a:effectLst>
                  <a:outerShdw blurRad="38100" dist="38100" dir="2700000" algn="tl">
                    <a:srgbClr val="000000">
                      <a:alpha val="43137"/>
                    </a:srgbClr>
                  </a:outerShdw>
                </a:effectLst>
              </a:rPr>
              <a:t>data-driven</a:t>
            </a:r>
            <a:r>
              <a:rPr lang="en-US" altLang="zh-TW" dirty="0"/>
              <a:t> applications, in which nefarious SQL statements are inserted into an entry field for execution (e.g. to dump the database contents to the attacker). </a:t>
            </a:r>
          </a:p>
          <a:p>
            <a:endParaRPr lang="en-US" altLang="zh-TW" dirty="0"/>
          </a:p>
          <a:p>
            <a:r>
              <a:rPr lang="en-US" altLang="zh-TW" dirty="0"/>
              <a:t>SQL injection must exploit a security vulnerability in an application's software, for example, when user input is either incorrectly filtered for string literal escape characters embedded in SQL statements or user input is not strongly typed and unexpectedly executed. </a:t>
            </a:r>
          </a:p>
          <a:p>
            <a:endParaRPr lang="en-US" altLang="zh-TW" dirty="0"/>
          </a:p>
          <a:p>
            <a:r>
              <a:rPr lang="en-US" altLang="zh-TW" dirty="0"/>
              <a:t>SQL injection is mostly known as an attack vector for websites but can be used to attack any type of SQL database.</a:t>
            </a:r>
            <a:endParaRPr lang="zh-TW" altLang="en-US" dirty="0"/>
          </a:p>
        </p:txBody>
      </p:sp>
      <p:sp>
        <p:nvSpPr>
          <p:cNvPr id="4" name="矩形 3"/>
          <p:cNvSpPr/>
          <p:nvPr/>
        </p:nvSpPr>
        <p:spPr>
          <a:xfrm>
            <a:off x="1742958" y="1589349"/>
            <a:ext cx="7145669" cy="369332"/>
          </a:xfrm>
          <a:prstGeom prst="rect">
            <a:avLst/>
          </a:prstGeom>
          <a:solidFill>
            <a:srgbClr val="002060"/>
          </a:solidFill>
        </p:spPr>
        <p:txBody>
          <a:bodyPr wrap="square">
            <a:spAutoFit/>
          </a:bodyPr>
          <a:lstStyle/>
          <a:p>
            <a:pPr algn="r"/>
            <a:r>
              <a:rPr lang="en-US" altLang="zh-TW" dirty="0">
                <a:solidFill>
                  <a:schemeClr val="bg1"/>
                </a:solidFill>
              </a:rPr>
              <a:t>https://en.wikipedia.org/wiki/SQL_injection</a:t>
            </a:r>
            <a:endParaRPr lang="zh-TW" altLang="en-US" dirty="0">
              <a:solidFill>
                <a:schemeClr val="bg1"/>
              </a:solidFill>
            </a:endParaRPr>
          </a:p>
        </p:txBody>
      </p:sp>
    </p:spTree>
    <p:extLst>
      <p:ext uri="{BB962C8B-B14F-4D97-AF65-F5344CB8AC3E}">
        <p14:creationId xmlns:p14="http://schemas.microsoft.com/office/powerpoint/2010/main" val="33799167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454971" y="1131094"/>
            <a:ext cx="1735223" cy="1126449"/>
          </a:xfrm>
          <a:prstGeom prst="rect">
            <a:avLst/>
          </a:prstGeom>
        </p:spPr>
      </p:pic>
      <p:pic>
        <p:nvPicPr>
          <p:cNvPr id="5" name="圖片 4"/>
          <p:cNvPicPr>
            <a:picLocks noChangeAspect="1"/>
          </p:cNvPicPr>
          <p:nvPr/>
        </p:nvPicPr>
        <p:blipFill rotWithShape="1">
          <a:blip r:embed="rId3"/>
          <a:srcRect l="16270" t="22418" r="59305" b="26981"/>
          <a:stretch/>
        </p:blipFill>
        <p:spPr>
          <a:xfrm>
            <a:off x="7247033" y="4779262"/>
            <a:ext cx="830688" cy="904857"/>
          </a:xfrm>
          <a:prstGeom prst="rect">
            <a:avLst/>
          </a:prstGeom>
        </p:spPr>
      </p:pic>
      <p:pic>
        <p:nvPicPr>
          <p:cNvPr id="8" name="圖片 7"/>
          <p:cNvPicPr>
            <a:picLocks noChangeAspect="1"/>
          </p:cNvPicPr>
          <p:nvPr/>
        </p:nvPicPr>
        <p:blipFill>
          <a:blip r:embed="rId4"/>
          <a:stretch>
            <a:fillRect/>
          </a:stretch>
        </p:blipFill>
        <p:spPr>
          <a:xfrm>
            <a:off x="5103931" y="2737358"/>
            <a:ext cx="1543782" cy="1859250"/>
          </a:xfrm>
          <a:prstGeom prst="rect">
            <a:avLst/>
          </a:prstGeom>
        </p:spPr>
      </p:pic>
      <p:pic>
        <p:nvPicPr>
          <p:cNvPr id="10" name="圖片 9"/>
          <p:cNvPicPr>
            <a:picLocks noChangeAspect="1"/>
          </p:cNvPicPr>
          <p:nvPr/>
        </p:nvPicPr>
        <p:blipFill>
          <a:blip r:embed="rId5"/>
          <a:stretch>
            <a:fillRect/>
          </a:stretch>
        </p:blipFill>
        <p:spPr>
          <a:xfrm>
            <a:off x="639977" y="2062388"/>
            <a:ext cx="1621382" cy="1203041"/>
          </a:xfrm>
          <a:prstGeom prst="rect">
            <a:avLst/>
          </a:prstGeom>
        </p:spPr>
      </p:pic>
      <p:pic>
        <p:nvPicPr>
          <p:cNvPr id="12" name="圖片 11"/>
          <p:cNvPicPr>
            <a:picLocks noChangeAspect="1"/>
          </p:cNvPicPr>
          <p:nvPr/>
        </p:nvPicPr>
        <p:blipFill rotWithShape="1">
          <a:blip r:embed="rId6"/>
          <a:srcRect l="21740" t="2583" r="22849" b="7021"/>
          <a:stretch/>
        </p:blipFill>
        <p:spPr>
          <a:xfrm>
            <a:off x="862881" y="3069392"/>
            <a:ext cx="1827953" cy="1599458"/>
          </a:xfrm>
          <a:prstGeom prst="rect">
            <a:avLst/>
          </a:prstGeom>
        </p:spPr>
      </p:pic>
      <p:sp>
        <p:nvSpPr>
          <p:cNvPr id="13" name="矩形 12"/>
          <p:cNvSpPr/>
          <p:nvPr/>
        </p:nvSpPr>
        <p:spPr>
          <a:xfrm>
            <a:off x="2758925" y="1808472"/>
            <a:ext cx="3524692" cy="1015663"/>
          </a:xfrm>
          <a:prstGeom prst="rect">
            <a:avLst/>
          </a:prstGeom>
        </p:spPr>
        <p:txBody>
          <a:bodyPr wrap="square">
            <a:spAutoFit/>
          </a:bodyPr>
          <a:lstStyle/>
          <a:p>
            <a:r>
              <a:rPr lang="en-US" altLang="zh-TW" sz="2000" dirty="0"/>
              <a:t>http://www.hackme.com/loin.php?username=</a:t>
            </a:r>
            <a:r>
              <a:rPr lang="en-US" altLang="zh-TW" sz="2000" dirty="0">
                <a:solidFill>
                  <a:srgbClr val="FF0000"/>
                </a:solidFill>
              </a:rPr>
              <a:t>hacker</a:t>
            </a:r>
            <a:r>
              <a:rPr lang="en-US" altLang="zh-TW" sz="2000" dirty="0"/>
              <a:t>&amp;password=</a:t>
            </a:r>
            <a:r>
              <a:rPr lang="en-US" altLang="zh-TW" sz="2000" dirty="0">
                <a:solidFill>
                  <a:srgbClr val="00B050"/>
                </a:solidFill>
              </a:rPr>
              <a:t>WooW11W</a:t>
            </a:r>
            <a:r>
              <a:rPr lang="en-US" altLang="zh-TW" sz="2000" dirty="0">
                <a:solidFill>
                  <a:srgbClr val="FF0000"/>
                </a:solidFill>
              </a:rPr>
              <a:t>2</a:t>
            </a:r>
            <a:endParaRPr lang="zh-TW" altLang="en-US" sz="2000" dirty="0">
              <a:solidFill>
                <a:srgbClr val="FF0000"/>
              </a:solidFill>
            </a:endParaRPr>
          </a:p>
        </p:txBody>
      </p:sp>
      <p:sp>
        <p:nvSpPr>
          <p:cNvPr id="14" name="矩形 13"/>
          <p:cNvSpPr/>
          <p:nvPr/>
        </p:nvSpPr>
        <p:spPr>
          <a:xfrm>
            <a:off x="3022810" y="3392406"/>
            <a:ext cx="1331262" cy="300082"/>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HTTP</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GET|POST</a:t>
            </a:r>
            <a:endParaRPr lang="zh-TW" altLang="en-US" sz="1350" b="1" dirty="0">
              <a:effectLst>
                <a:outerShdw blurRad="38100" dist="38100" dir="2700000" algn="tl">
                  <a:srgbClr val="000000">
                    <a:alpha val="43137"/>
                  </a:srgbClr>
                </a:outerShdw>
              </a:effectLst>
            </a:endParaRPr>
          </a:p>
        </p:txBody>
      </p:sp>
      <p:cxnSp>
        <p:nvCxnSpPr>
          <p:cNvPr id="7" name="直線單箭頭接點 6"/>
          <p:cNvCxnSpPr/>
          <p:nvPr/>
        </p:nvCxnSpPr>
        <p:spPr>
          <a:xfrm flipH="1">
            <a:off x="2817469" y="4013116"/>
            <a:ext cx="2122883" cy="19318"/>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2868690" y="3704675"/>
            <a:ext cx="2115861"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076823" y="3120769"/>
            <a:ext cx="1139927" cy="300082"/>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HTTP</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request</a:t>
            </a:r>
            <a:endParaRPr lang="zh-TW" altLang="en-US" sz="1350" b="1" dirty="0">
              <a:effectLst>
                <a:outerShdw blurRad="38100" dist="38100" dir="2700000" algn="tl">
                  <a:srgbClr val="000000">
                    <a:alpha val="43137"/>
                  </a:srgbClr>
                </a:outerShdw>
              </a:effectLst>
            </a:endParaRPr>
          </a:p>
        </p:txBody>
      </p:sp>
      <p:sp>
        <p:nvSpPr>
          <p:cNvPr id="19" name="矩形 18"/>
          <p:cNvSpPr/>
          <p:nvPr/>
        </p:nvSpPr>
        <p:spPr>
          <a:xfrm>
            <a:off x="3085376" y="4144699"/>
            <a:ext cx="1244443" cy="300082"/>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HTTP</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response</a:t>
            </a:r>
            <a:endParaRPr lang="zh-TW" altLang="en-US" sz="1350" b="1" dirty="0">
              <a:effectLst>
                <a:outerShdw blurRad="38100" dist="38100" dir="2700000" algn="tl">
                  <a:srgbClr val="000000">
                    <a:alpha val="43137"/>
                  </a:srgbClr>
                </a:outerShdw>
              </a:effectLst>
            </a:endParaRPr>
          </a:p>
        </p:txBody>
      </p:sp>
      <p:sp>
        <p:nvSpPr>
          <p:cNvPr id="21" name="弧形箭號 (左彎) 20"/>
          <p:cNvSpPr/>
          <p:nvPr/>
        </p:nvSpPr>
        <p:spPr>
          <a:xfrm rot="18085981">
            <a:off x="6914864" y="2988071"/>
            <a:ext cx="558307" cy="2171694"/>
          </a:xfrm>
          <a:prstGeom prst="curvedLeftArrow">
            <a:avLst>
              <a:gd name="adj1" fmla="val 25000"/>
              <a:gd name="adj2" fmla="val 50000"/>
              <a:gd name="adj3" fmla="val 207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schemeClr val="tx1"/>
              </a:solidFill>
            </a:endParaRPr>
          </a:p>
        </p:txBody>
      </p:sp>
      <p:sp>
        <p:nvSpPr>
          <p:cNvPr id="22" name="弧形箭號 (左彎) 21"/>
          <p:cNvSpPr/>
          <p:nvPr/>
        </p:nvSpPr>
        <p:spPr>
          <a:xfrm rot="7280072">
            <a:off x="6547959" y="3855399"/>
            <a:ext cx="301592" cy="162204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schemeClr val="tx1"/>
              </a:solidFill>
            </a:endParaRPr>
          </a:p>
        </p:txBody>
      </p:sp>
      <p:sp>
        <p:nvSpPr>
          <p:cNvPr id="23" name="矩形 22"/>
          <p:cNvSpPr/>
          <p:nvPr/>
        </p:nvSpPr>
        <p:spPr>
          <a:xfrm>
            <a:off x="6534336" y="2876209"/>
            <a:ext cx="2273058" cy="715581"/>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Select * from Users</a:t>
            </a:r>
          </a:p>
          <a:p>
            <a:r>
              <a:rPr lang="en-US" altLang="zh-TW" sz="1350" b="1" dirty="0" smtClean="0">
                <a:effectLst>
                  <a:outerShdw blurRad="38100" dist="38100" dir="2700000" algn="tl">
                    <a:srgbClr val="000000">
                      <a:alpha val="43137"/>
                    </a:srgbClr>
                  </a:outerShdw>
                </a:effectLst>
              </a:rPr>
              <a:t>where </a:t>
            </a:r>
            <a:r>
              <a:rPr lang="en-US" altLang="zh-TW" sz="1350" b="1" dirty="0">
                <a:effectLst>
                  <a:outerShdw blurRad="38100" dist="38100" dir="2700000" algn="tl">
                    <a:srgbClr val="000000">
                      <a:alpha val="43137"/>
                    </a:srgbClr>
                  </a:outerShdw>
                </a:effectLst>
              </a:rPr>
              <a:t>user=‘</a:t>
            </a:r>
            <a:r>
              <a:rPr lang="en-US" altLang="zh-TW" sz="1350" b="1" dirty="0">
                <a:solidFill>
                  <a:srgbClr val="FF0000"/>
                </a:solidFill>
                <a:effectLst>
                  <a:outerShdw blurRad="38100" dist="38100" dir="2700000" algn="tl">
                    <a:srgbClr val="000000">
                      <a:alpha val="43137"/>
                    </a:srgbClr>
                  </a:outerShdw>
                </a:effectLst>
              </a:rPr>
              <a:t>hacker</a:t>
            </a:r>
            <a:r>
              <a:rPr lang="en-US" altLang="zh-TW" sz="1350" b="1" dirty="0">
                <a:effectLst>
                  <a:outerShdw blurRad="38100" dist="38100" dir="2700000" algn="tl">
                    <a:srgbClr val="000000">
                      <a:alpha val="43137"/>
                    </a:srgbClr>
                  </a:outerShdw>
                </a:effectLst>
              </a:rPr>
              <a:t>’</a:t>
            </a:r>
          </a:p>
          <a:p>
            <a:r>
              <a:rPr lang="en-US" altLang="zh-TW" sz="1350" b="1" dirty="0">
                <a:effectLst>
                  <a:outerShdw blurRad="38100" dist="38100" dir="2700000" algn="tl">
                    <a:srgbClr val="000000">
                      <a:alpha val="43137"/>
                    </a:srgbClr>
                  </a:outerShdw>
                </a:effectLst>
              </a:rPr>
              <a:t>and password=</a:t>
            </a:r>
            <a:r>
              <a:rPr lang="en-US" altLang="zh-TW" sz="1350" b="1" dirty="0">
                <a:solidFill>
                  <a:srgbClr val="00B050"/>
                </a:solidFill>
                <a:effectLst>
                  <a:outerShdw blurRad="38100" dist="38100" dir="2700000" algn="tl">
                    <a:srgbClr val="000000">
                      <a:alpha val="43137"/>
                    </a:srgbClr>
                  </a:outerShdw>
                </a:effectLst>
              </a:rPr>
              <a:t>‘WooW11W2</a:t>
            </a:r>
            <a:r>
              <a:rPr lang="en-US" altLang="zh-TW" sz="1350" b="1" dirty="0">
                <a:effectLst>
                  <a:outerShdw blurRad="38100" dist="38100" dir="2700000" algn="tl">
                    <a:srgbClr val="000000">
                      <a:alpha val="43137"/>
                    </a:srgbClr>
                  </a:outerShdw>
                </a:effectLst>
              </a:rPr>
              <a:t>’</a:t>
            </a:r>
            <a:endParaRPr lang="zh-TW" altLang="en-US" sz="1350" b="1" dirty="0">
              <a:effectLst>
                <a:outerShdw blurRad="38100" dist="38100" dir="2700000" algn="tl">
                  <a:srgbClr val="000000">
                    <a:alpha val="43137"/>
                  </a:srgbClr>
                </a:outerShdw>
              </a:effectLst>
            </a:endParaRPr>
          </a:p>
        </p:txBody>
      </p:sp>
      <p:sp>
        <p:nvSpPr>
          <p:cNvPr id="20" name="矩形 19"/>
          <p:cNvSpPr/>
          <p:nvPr/>
        </p:nvSpPr>
        <p:spPr>
          <a:xfrm>
            <a:off x="6928009" y="1220290"/>
            <a:ext cx="2262158" cy="715581"/>
          </a:xfrm>
          <a:prstGeom prst="rect">
            <a:avLst/>
          </a:prstGeom>
        </p:spPr>
        <p:txBody>
          <a:bodyPr wrap="none">
            <a:spAutoFit/>
          </a:bodyPr>
          <a:lstStyle/>
          <a:p>
            <a:r>
              <a:rPr lang="zh-TW" altLang="en-US" sz="4050" b="1" dirty="0">
                <a:effectLst>
                  <a:outerShdw blurRad="38100" dist="38100" dir="2700000" algn="tl">
                    <a:srgbClr val="000000">
                      <a:alpha val="43137"/>
                    </a:srgbClr>
                  </a:outerShdw>
                </a:effectLst>
              </a:rPr>
              <a:t>正常情境</a:t>
            </a:r>
          </a:p>
        </p:txBody>
      </p:sp>
      <p:sp>
        <p:nvSpPr>
          <p:cNvPr id="2" name="橢圓 1"/>
          <p:cNvSpPr/>
          <p:nvPr/>
        </p:nvSpPr>
        <p:spPr>
          <a:xfrm>
            <a:off x="2512139" y="3392406"/>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1</a:t>
            </a:r>
            <a:endParaRPr lang="zh-TW" altLang="en-US" sz="3600" dirty="0"/>
          </a:p>
        </p:txBody>
      </p:sp>
      <p:sp>
        <p:nvSpPr>
          <p:cNvPr id="24" name="橢圓 23"/>
          <p:cNvSpPr/>
          <p:nvPr/>
        </p:nvSpPr>
        <p:spPr>
          <a:xfrm>
            <a:off x="5523333" y="2835290"/>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2</a:t>
            </a:r>
            <a:endParaRPr lang="zh-TW" altLang="en-US" sz="3600" dirty="0"/>
          </a:p>
        </p:txBody>
      </p:sp>
      <p:sp>
        <p:nvSpPr>
          <p:cNvPr id="25" name="橢圓 24"/>
          <p:cNvSpPr/>
          <p:nvPr/>
        </p:nvSpPr>
        <p:spPr>
          <a:xfrm>
            <a:off x="7194017" y="3618992"/>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3</a:t>
            </a:r>
            <a:endParaRPr lang="zh-TW" altLang="en-US" sz="3600" dirty="0"/>
          </a:p>
        </p:txBody>
      </p:sp>
      <p:sp>
        <p:nvSpPr>
          <p:cNvPr id="26" name="橢圓 25"/>
          <p:cNvSpPr/>
          <p:nvPr/>
        </p:nvSpPr>
        <p:spPr>
          <a:xfrm>
            <a:off x="6283617" y="4458349"/>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4</a:t>
            </a:r>
            <a:endParaRPr lang="zh-TW" altLang="en-US" sz="3600" dirty="0"/>
          </a:p>
        </p:txBody>
      </p:sp>
      <p:sp>
        <p:nvSpPr>
          <p:cNvPr id="27" name="橢圓 26"/>
          <p:cNvSpPr/>
          <p:nvPr/>
        </p:nvSpPr>
        <p:spPr>
          <a:xfrm>
            <a:off x="4683843" y="3803773"/>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5</a:t>
            </a:r>
            <a:endParaRPr lang="zh-TW" altLang="en-US" sz="3600" dirty="0"/>
          </a:p>
        </p:txBody>
      </p:sp>
    </p:spTree>
    <p:extLst>
      <p:ext uri="{BB962C8B-B14F-4D97-AF65-F5344CB8AC3E}">
        <p14:creationId xmlns:p14="http://schemas.microsoft.com/office/powerpoint/2010/main" val="8252882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454971" y="1131094"/>
            <a:ext cx="1735223" cy="1126449"/>
          </a:xfrm>
          <a:prstGeom prst="rect">
            <a:avLst/>
          </a:prstGeom>
        </p:spPr>
      </p:pic>
      <p:pic>
        <p:nvPicPr>
          <p:cNvPr id="5" name="圖片 4"/>
          <p:cNvPicPr>
            <a:picLocks noChangeAspect="1"/>
          </p:cNvPicPr>
          <p:nvPr/>
        </p:nvPicPr>
        <p:blipFill rotWithShape="1">
          <a:blip r:embed="rId3"/>
          <a:srcRect l="16270" t="22418" r="59305" b="26981"/>
          <a:stretch/>
        </p:blipFill>
        <p:spPr>
          <a:xfrm>
            <a:off x="7247033" y="4779262"/>
            <a:ext cx="830688" cy="904857"/>
          </a:xfrm>
          <a:prstGeom prst="rect">
            <a:avLst/>
          </a:prstGeom>
        </p:spPr>
      </p:pic>
      <p:pic>
        <p:nvPicPr>
          <p:cNvPr id="8" name="圖片 7"/>
          <p:cNvPicPr>
            <a:picLocks noChangeAspect="1"/>
          </p:cNvPicPr>
          <p:nvPr/>
        </p:nvPicPr>
        <p:blipFill>
          <a:blip r:embed="rId4"/>
          <a:stretch>
            <a:fillRect/>
          </a:stretch>
        </p:blipFill>
        <p:spPr>
          <a:xfrm>
            <a:off x="5103931" y="2737358"/>
            <a:ext cx="1543782" cy="1859250"/>
          </a:xfrm>
          <a:prstGeom prst="rect">
            <a:avLst/>
          </a:prstGeom>
        </p:spPr>
      </p:pic>
      <p:pic>
        <p:nvPicPr>
          <p:cNvPr id="10" name="圖片 9"/>
          <p:cNvPicPr>
            <a:picLocks noChangeAspect="1"/>
          </p:cNvPicPr>
          <p:nvPr/>
        </p:nvPicPr>
        <p:blipFill>
          <a:blip r:embed="rId5"/>
          <a:stretch>
            <a:fillRect/>
          </a:stretch>
        </p:blipFill>
        <p:spPr>
          <a:xfrm>
            <a:off x="639977" y="2062388"/>
            <a:ext cx="1621382" cy="1203041"/>
          </a:xfrm>
          <a:prstGeom prst="rect">
            <a:avLst/>
          </a:prstGeom>
        </p:spPr>
      </p:pic>
      <p:pic>
        <p:nvPicPr>
          <p:cNvPr id="12" name="圖片 11"/>
          <p:cNvPicPr>
            <a:picLocks noChangeAspect="1"/>
          </p:cNvPicPr>
          <p:nvPr/>
        </p:nvPicPr>
        <p:blipFill rotWithShape="1">
          <a:blip r:embed="rId6"/>
          <a:srcRect l="21740" t="2583" r="22849" b="7021"/>
          <a:stretch/>
        </p:blipFill>
        <p:spPr>
          <a:xfrm>
            <a:off x="862881" y="3069392"/>
            <a:ext cx="1827953" cy="1599458"/>
          </a:xfrm>
          <a:prstGeom prst="rect">
            <a:avLst/>
          </a:prstGeom>
        </p:spPr>
      </p:pic>
      <p:sp>
        <p:nvSpPr>
          <p:cNvPr id="13" name="矩形 12"/>
          <p:cNvSpPr/>
          <p:nvPr/>
        </p:nvSpPr>
        <p:spPr>
          <a:xfrm>
            <a:off x="2351130" y="2337501"/>
            <a:ext cx="3524692" cy="507831"/>
          </a:xfrm>
          <a:prstGeom prst="rect">
            <a:avLst/>
          </a:prstGeom>
        </p:spPr>
        <p:txBody>
          <a:bodyPr wrap="square">
            <a:spAutoFit/>
          </a:bodyPr>
          <a:lstStyle/>
          <a:p>
            <a:r>
              <a:rPr lang="en-US" altLang="zh-TW" sz="1350" dirty="0">
                <a:hlinkClick r:id="rId7"/>
              </a:rPr>
              <a:t>http://www.hackme.com/</a:t>
            </a:r>
            <a:r>
              <a:rPr lang="en-US" altLang="zh-TW" sz="1350" dirty="0" err="1">
                <a:hlinkClick r:id="rId7"/>
              </a:rPr>
              <a:t>loin.php?username</a:t>
            </a:r>
            <a:r>
              <a:rPr lang="en-US" altLang="zh-TW" sz="1350" dirty="0">
                <a:hlinkClick r:id="rId7"/>
              </a:rPr>
              <a:t>=hacker</a:t>
            </a:r>
            <a:r>
              <a:rPr lang="en-US" altLang="zh-TW" sz="1350" b="1" dirty="0">
                <a:solidFill>
                  <a:srgbClr val="FF0000"/>
                </a:solidFill>
                <a:effectLst>
                  <a:outerShdw blurRad="38100" dist="38100" dir="2700000" algn="tl">
                    <a:srgbClr val="000000">
                      <a:alpha val="43137"/>
                    </a:srgbClr>
                  </a:outerShdw>
                </a:effectLst>
              </a:rPr>
              <a:t>’ or 1=1;--</a:t>
            </a:r>
            <a:endParaRPr lang="zh-TW" altLang="en-US" sz="1350" b="1" dirty="0">
              <a:solidFill>
                <a:srgbClr val="FF0000"/>
              </a:solidFill>
              <a:effectLst>
                <a:outerShdw blurRad="38100" dist="38100" dir="2700000" algn="tl">
                  <a:srgbClr val="000000">
                    <a:alpha val="43137"/>
                  </a:srgbClr>
                </a:outerShdw>
              </a:effectLst>
            </a:endParaRPr>
          </a:p>
        </p:txBody>
      </p:sp>
      <p:sp>
        <p:nvSpPr>
          <p:cNvPr id="14" name="矩形 13"/>
          <p:cNvSpPr/>
          <p:nvPr/>
        </p:nvSpPr>
        <p:spPr>
          <a:xfrm>
            <a:off x="3022810" y="3392406"/>
            <a:ext cx="1331262" cy="300082"/>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HTTP</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GET|POST</a:t>
            </a:r>
            <a:endParaRPr lang="zh-TW" altLang="en-US" sz="1350" b="1" dirty="0">
              <a:effectLst>
                <a:outerShdw blurRad="38100" dist="38100" dir="2700000" algn="tl">
                  <a:srgbClr val="000000">
                    <a:alpha val="43137"/>
                  </a:srgbClr>
                </a:outerShdw>
              </a:effectLst>
            </a:endParaRPr>
          </a:p>
        </p:txBody>
      </p:sp>
      <p:cxnSp>
        <p:nvCxnSpPr>
          <p:cNvPr id="7" name="直線單箭頭接點 6"/>
          <p:cNvCxnSpPr/>
          <p:nvPr/>
        </p:nvCxnSpPr>
        <p:spPr>
          <a:xfrm flipH="1">
            <a:off x="2817469" y="4013116"/>
            <a:ext cx="2122883" cy="19318"/>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2868690" y="3704675"/>
            <a:ext cx="2115861"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076823" y="3120769"/>
            <a:ext cx="1139927" cy="300082"/>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HTTP</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request</a:t>
            </a:r>
            <a:endParaRPr lang="zh-TW" altLang="en-US" sz="1350" b="1" dirty="0">
              <a:effectLst>
                <a:outerShdw blurRad="38100" dist="38100" dir="2700000" algn="tl">
                  <a:srgbClr val="000000">
                    <a:alpha val="43137"/>
                  </a:srgbClr>
                </a:outerShdw>
              </a:effectLst>
            </a:endParaRPr>
          </a:p>
        </p:txBody>
      </p:sp>
      <p:sp>
        <p:nvSpPr>
          <p:cNvPr id="19" name="矩形 18"/>
          <p:cNvSpPr/>
          <p:nvPr/>
        </p:nvSpPr>
        <p:spPr>
          <a:xfrm>
            <a:off x="3085376" y="4144699"/>
            <a:ext cx="1244443" cy="300082"/>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HTTP</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response</a:t>
            </a:r>
            <a:endParaRPr lang="zh-TW" altLang="en-US" sz="1350" b="1" dirty="0">
              <a:effectLst>
                <a:outerShdw blurRad="38100" dist="38100" dir="2700000" algn="tl">
                  <a:srgbClr val="000000">
                    <a:alpha val="43137"/>
                  </a:srgbClr>
                </a:outerShdw>
              </a:effectLst>
            </a:endParaRPr>
          </a:p>
        </p:txBody>
      </p:sp>
      <p:sp>
        <p:nvSpPr>
          <p:cNvPr id="21" name="弧形箭號 (左彎) 20"/>
          <p:cNvSpPr/>
          <p:nvPr/>
        </p:nvSpPr>
        <p:spPr>
          <a:xfrm rot="18085981">
            <a:off x="6914864" y="2988071"/>
            <a:ext cx="558307" cy="2171694"/>
          </a:xfrm>
          <a:prstGeom prst="curvedLeftArrow">
            <a:avLst>
              <a:gd name="adj1" fmla="val 25000"/>
              <a:gd name="adj2" fmla="val 50000"/>
              <a:gd name="adj3" fmla="val 207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schemeClr val="tx1"/>
              </a:solidFill>
            </a:endParaRPr>
          </a:p>
        </p:txBody>
      </p:sp>
      <p:sp>
        <p:nvSpPr>
          <p:cNvPr id="22" name="弧形箭號 (左彎) 21"/>
          <p:cNvSpPr/>
          <p:nvPr/>
        </p:nvSpPr>
        <p:spPr>
          <a:xfrm rot="7280072">
            <a:off x="6547959" y="3855399"/>
            <a:ext cx="301592" cy="162204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schemeClr val="tx1"/>
              </a:solidFill>
            </a:endParaRPr>
          </a:p>
        </p:txBody>
      </p:sp>
      <p:sp>
        <p:nvSpPr>
          <p:cNvPr id="23" name="矩形 22"/>
          <p:cNvSpPr/>
          <p:nvPr/>
        </p:nvSpPr>
        <p:spPr>
          <a:xfrm>
            <a:off x="6534336" y="2876209"/>
            <a:ext cx="2353273" cy="507831"/>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Select * from Users</a:t>
            </a:r>
          </a:p>
          <a:p>
            <a:r>
              <a:rPr lang="en-US" altLang="zh-TW" sz="1350" b="1" dirty="0">
                <a:effectLst>
                  <a:outerShdw blurRad="38100" dist="38100" dir="2700000" algn="tl">
                    <a:srgbClr val="000000">
                      <a:alpha val="43137"/>
                    </a:srgbClr>
                  </a:outerShdw>
                </a:effectLst>
              </a:rPr>
              <a:t>Where user=‘hacker </a:t>
            </a:r>
            <a:r>
              <a:rPr lang="en-US" altLang="zh-TW" sz="1350" b="1" dirty="0">
                <a:solidFill>
                  <a:srgbClr val="FF0000"/>
                </a:solidFill>
                <a:effectLst>
                  <a:outerShdw blurRad="38100" dist="38100" dir="2700000" algn="tl">
                    <a:srgbClr val="000000">
                      <a:alpha val="43137"/>
                    </a:srgbClr>
                  </a:outerShdw>
                </a:effectLst>
              </a:rPr>
              <a:t>‘ or 1=1;--</a:t>
            </a:r>
            <a:endParaRPr lang="zh-TW" altLang="en-US" sz="1350" b="1" dirty="0">
              <a:solidFill>
                <a:srgbClr val="FF0000"/>
              </a:solidFill>
              <a:effectLst>
                <a:outerShdw blurRad="38100" dist="38100" dir="2700000" algn="tl">
                  <a:srgbClr val="000000">
                    <a:alpha val="43137"/>
                  </a:srgbClr>
                </a:outerShdw>
              </a:effectLst>
            </a:endParaRPr>
          </a:p>
        </p:txBody>
      </p:sp>
      <p:sp>
        <p:nvSpPr>
          <p:cNvPr id="20" name="矩形 19"/>
          <p:cNvSpPr/>
          <p:nvPr/>
        </p:nvSpPr>
        <p:spPr>
          <a:xfrm>
            <a:off x="4940352" y="4876897"/>
            <a:ext cx="2364750" cy="507831"/>
          </a:xfrm>
          <a:prstGeom prst="rect">
            <a:avLst/>
          </a:prstGeom>
        </p:spPr>
        <p:txBody>
          <a:bodyPr wrap="none">
            <a:spAutoFit/>
          </a:bodyPr>
          <a:lstStyle/>
          <a:p>
            <a:r>
              <a:rPr lang="zh-TW" altLang="en-US" sz="1350" b="1" dirty="0">
                <a:effectLst>
                  <a:outerShdw blurRad="38100" dist="38100" dir="2700000" algn="tl">
                    <a:srgbClr val="000000">
                      <a:alpha val="43137"/>
                    </a:srgbClr>
                  </a:outerShdw>
                </a:effectLst>
              </a:rPr>
              <a:t>回傳</a:t>
            </a:r>
            <a:r>
              <a:rPr lang="zh-TW" altLang="en-US" sz="2700" b="1" dirty="0">
                <a:solidFill>
                  <a:srgbClr val="FF0000"/>
                </a:solidFill>
                <a:effectLst>
                  <a:outerShdw blurRad="38100" dist="38100" dir="2700000" algn="tl">
                    <a:srgbClr val="000000">
                      <a:alpha val="43137"/>
                    </a:srgbClr>
                  </a:outerShdw>
                </a:effectLst>
              </a:rPr>
              <a:t>所有</a:t>
            </a:r>
            <a:r>
              <a:rPr lang="en-US" altLang="zh-TW" sz="2700" b="1" dirty="0">
                <a:solidFill>
                  <a:srgbClr val="FF0000"/>
                </a:solidFill>
                <a:effectLst>
                  <a:outerShdw blurRad="38100" dist="38100" dir="2700000" algn="tl">
                    <a:srgbClr val="000000">
                      <a:alpha val="43137"/>
                    </a:srgbClr>
                  </a:outerShdw>
                </a:effectLst>
              </a:rPr>
              <a:t>user</a:t>
            </a:r>
            <a:r>
              <a:rPr lang="zh-TW" altLang="en-US" sz="1350" b="1" dirty="0">
                <a:effectLst>
                  <a:outerShdw blurRad="38100" dist="38100" dir="2700000" algn="tl">
                    <a:srgbClr val="000000">
                      <a:alpha val="43137"/>
                    </a:srgbClr>
                  </a:outerShdw>
                </a:effectLst>
              </a:rPr>
              <a:t>的資料</a:t>
            </a:r>
          </a:p>
        </p:txBody>
      </p:sp>
      <p:sp>
        <p:nvSpPr>
          <p:cNvPr id="24" name="矩形 23"/>
          <p:cNvSpPr/>
          <p:nvPr/>
        </p:nvSpPr>
        <p:spPr>
          <a:xfrm>
            <a:off x="2855295" y="4359837"/>
            <a:ext cx="1923925" cy="369332"/>
          </a:xfrm>
          <a:prstGeom prst="rect">
            <a:avLst/>
          </a:prstGeom>
        </p:spPr>
        <p:txBody>
          <a:bodyPr wrap="none">
            <a:spAutoFit/>
          </a:bodyPr>
          <a:lstStyle/>
          <a:p>
            <a:r>
              <a:rPr lang="zh-TW" altLang="en-US" sz="1350" b="1" dirty="0">
                <a:effectLst>
                  <a:outerShdw blurRad="38100" dist="38100" dir="2700000" algn="tl">
                    <a:srgbClr val="000000">
                      <a:alpha val="43137"/>
                    </a:srgbClr>
                  </a:outerShdw>
                </a:effectLst>
              </a:rPr>
              <a:t>回傳</a:t>
            </a:r>
            <a:r>
              <a:rPr lang="zh-TW" altLang="en-US" b="1" dirty="0">
                <a:solidFill>
                  <a:srgbClr val="FF0000"/>
                </a:solidFill>
                <a:effectLst>
                  <a:outerShdw blurRad="38100" dist="38100" dir="2700000" algn="tl">
                    <a:srgbClr val="000000">
                      <a:alpha val="43137"/>
                    </a:srgbClr>
                  </a:outerShdw>
                </a:effectLst>
              </a:rPr>
              <a:t>所有</a:t>
            </a:r>
            <a:r>
              <a:rPr lang="en-US" altLang="zh-TW" b="1" dirty="0">
                <a:solidFill>
                  <a:srgbClr val="FF0000"/>
                </a:solidFill>
                <a:effectLst>
                  <a:outerShdw blurRad="38100" dist="38100" dir="2700000" algn="tl">
                    <a:srgbClr val="000000">
                      <a:alpha val="43137"/>
                    </a:srgbClr>
                  </a:outerShdw>
                </a:effectLst>
              </a:rPr>
              <a:t>user</a:t>
            </a:r>
            <a:r>
              <a:rPr lang="zh-TW" altLang="en-US" sz="1350" b="1" dirty="0">
                <a:effectLst>
                  <a:outerShdw blurRad="38100" dist="38100" dir="2700000" algn="tl">
                    <a:srgbClr val="000000">
                      <a:alpha val="43137"/>
                    </a:srgbClr>
                  </a:outerShdw>
                </a:effectLst>
              </a:rPr>
              <a:t>的資料</a:t>
            </a:r>
          </a:p>
        </p:txBody>
      </p:sp>
      <p:sp>
        <p:nvSpPr>
          <p:cNvPr id="25" name="矩形 24"/>
          <p:cNvSpPr/>
          <p:nvPr/>
        </p:nvSpPr>
        <p:spPr>
          <a:xfrm>
            <a:off x="6928009" y="1148213"/>
            <a:ext cx="2262158" cy="715581"/>
          </a:xfrm>
          <a:prstGeom prst="rect">
            <a:avLst/>
          </a:prstGeom>
        </p:spPr>
        <p:txBody>
          <a:bodyPr wrap="none">
            <a:spAutoFit/>
          </a:bodyPr>
          <a:lstStyle/>
          <a:p>
            <a:r>
              <a:rPr lang="zh-TW" altLang="en-US" sz="4050" b="1" dirty="0">
                <a:effectLst>
                  <a:outerShdw blurRad="38100" dist="38100" dir="2700000" algn="tl">
                    <a:srgbClr val="000000">
                      <a:alpha val="43137"/>
                    </a:srgbClr>
                  </a:outerShdw>
                </a:effectLst>
              </a:rPr>
              <a:t>攻擊情境</a:t>
            </a:r>
          </a:p>
        </p:txBody>
      </p:sp>
      <p:sp>
        <p:nvSpPr>
          <p:cNvPr id="2" name="矩形 1"/>
          <p:cNvSpPr/>
          <p:nvPr/>
        </p:nvSpPr>
        <p:spPr>
          <a:xfrm>
            <a:off x="308296" y="4803421"/>
            <a:ext cx="2798010" cy="1015663"/>
          </a:xfrm>
          <a:prstGeom prst="rect">
            <a:avLst/>
          </a:prstGeom>
          <a:solidFill>
            <a:schemeClr val="accent1">
              <a:lumMod val="40000"/>
              <a:lumOff val="60000"/>
            </a:schemeClr>
          </a:solidFill>
        </p:spPr>
        <p:txBody>
          <a:bodyPr wrap="none">
            <a:spAutoFit/>
          </a:bodyPr>
          <a:lstStyle/>
          <a:p>
            <a:r>
              <a:rPr lang="zh-TW" altLang="en-US" sz="3000" dirty="0" smtClean="0"/>
              <a:t>如果輸入</a:t>
            </a:r>
            <a:endParaRPr lang="en-US" altLang="zh-TW" sz="3000" dirty="0" smtClean="0"/>
          </a:p>
          <a:p>
            <a:r>
              <a:rPr lang="en-US" altLang="zh-TW" sz="3000" dirty="0" smtClean="0"/>
              <a:t>Hacker</a:t>
            </a:r>
            <a:r>
              <a:rPr lang="en-US" altLang="zh-TW" sz="3000" b="1" dirty="0">
                <a:solidFill>
                  <a:srgbClr val="FF0000"/>
                </a:solidFill>
                <a:effectLst>
                  <a:outerShdw blurRad="38100" dist="38100" dir="2700000" algn="tl">
                    <a:srgbClr val="000000">
                      <a:alpha val="43137"/>
                    </a:srgbClr>
                  </a:outerShdw>
                </a:effectLst>
              </a:rPr>
              <a:t>’ or 1=1;--</a:t>
            </a:r>
            <a:endParaRPr lang="zh-TW" altLang="en-US" sz="3000" b="1" dirty="0">
              <a:solidFill>
                <a:srgbClr val="FF0000"/>
              </a:solidFill>
              <a:effectLst>
                <a:outerShdw blurRad="38100" dist="38100" dir="2700000" algn="tl">
                  <a:srgbClr val="000000">
                    <a:alpha val="43137"/>
                  </a:srgbClr>
                </a:outerShdw>
              </a:effectLst>
            </a:endParaRPr>
          </a:p>
        </p:txBody>
      </p:sp>
      <p:cxnSp>
        <p:nvCxnSpPr>
          <p:cNvPr id="9" name="直線單箭頭接點 8"/>
          <p:cNvCxnSpPr/>
          <p:nvPr/>
        </p:nvCxnSpPr>
        <p:spPr>
          <a:xfrm flipV="1">
            <a:off x="639977" y="3666984"/>
            <a:ext cx="582536" cy="11780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橢圓 25"/>
          <p:cNvSpPr/>
          <p:nvPr/>
        </p:nvSpPr>
        <p:spPr>
          <a:xfrm>
            <a:off x="2503432" y="3328696"/>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1</a:t>
            </a:r>
            <a:endParaRPr lang="zh-TW" altLang="en-US" sz="3600" dirty="0"/>
          </a:p>
        </p:txBody>
      </p:sp>
      <p:sp>
        <p:nvSpPr>
          <p:cNvPr id="27" name="橢圓 26"/>
          <p:cNvSpPr/>
          <p:nvPr/>
        </p:nvSpPr>
        <p:spPr>
          <a:xfrm>
            <a:off x="5523333" y="2835290"/>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2</a:t>
            </a:r>
            <a:endParaRPr lang="zh-TW" altLang="en-US" sz="3600" dirty="0"/>
          </a:p>
        </p:txBody>
      </p:sp>
      <p:sp>
        <p:nvSpPr>
          <p:cNvPr id="28" name="橢圓 27"/>
          <p:cNvSpPr/>
          <p:nvPr/>
        </p:nvSpPr>
        <p:spPr>
          <a:xfrm>
            <a:off x="7194017" y="3618992"/>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3</a:t>
            </a:r>
            <a:endParaRPr lang="zh-TW" altLang="en-US" sz="3600" dirty="0"/>
          </a:p>
        </p:txBody>
      </p:sp>
      <p:sp>
        <p:nvSpPr>
          <p:cNvPr id="29" name="橢圓 28"/>
          <p:cNvSpPr/>
          <p:nvPr/>
        </p:nvSpPr>
        <p:spPr>
          <a:xfrm>
            <a:off x="6224196" y="4334485"/>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4</a:t>
            </a:r>
            <a:endParaRPr lang="zh-TW" altLang="en-US" sz="3600" dirty="0"/>
          </a:p>
        </p:txBody>
      </p:sp>
      <p:sp>
        <p:nvSpPr>
          <p:cNvPr id="30" name="橢圓 29"/>
          <p:cNvSpPr/>
          <p:nvPr/>
        </p:nvSpPr>
        <p:spPr>
          <a:xfrm>
            <a:off x="4627356" y="3831703"/>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5</a:t>
            </a:r>
            <a:endParaRPr lang="zh-TW" altLang="en-US" sz="3600" dirty="0"/>
          </a:p>
        </p:txBody>
      </p:sp>
    </p:spTree>
    <p:extLst>
      <p:ext uri="{BB962C8B-B14F-4D97-AF65-F5344CB8AC3E}">
        <p14:creationId xmlns:p14="http://schemas.microsoft.com/office/powerpoint/2010/main" val="973655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65903"/>
            <a:ext cx="9011992" cy="924941"/>
          </a:xfrm>
        </p:spPr>
        <p:txBody>
          <a:bodyPr>
            <a:noAutofit/>
          </a:bodyPr>
          <a:lstStyle/>
          <a:p>
            <a:r>
              <a:rPr lang="zh-TW" altLang="en-US" sz="2400" dirty="0" smtClean="0"/>
              <a:t>不同資料庫系統有不一樣的攻擊</a:t>
            </a:r>
            <a:r>
              <a:rPr lang="en-US" altLang="zh-TW" sz="2400" dirty="0" smtClean="0"/>
              <a:t/>
            </a:r>
            <a:br>
              <a:rPr lang="en-US" altLang="zh-TW" sz="2400" dirty="0" smtClean="0"/>
            </a:br>
            <a:r>
              <a:rPr lang="en-US" altLang="zh-TW" sz="2400" dirty="0" smtClean="0"/>
              <a:t>Bypassing </a:t>
            </a:r>
            <a:r>
              <a:rPr lang="en-US" altLang="zh-TW" sz="2400" dirty="0"/>
              <a:t>Login Screens </a:t>
            </a:r>
            <a:endParaRPr lang="zh-TW" altLang="en-US" sz="2400" dirty="0"/>
          </a:p>
        </p:txBody>
      </p:sp>
      <p:sp>
        <p:nvSpPr>
          <p:cNvPr id="3" name="內容版面配置區 2"/>
          <p:cNvSpPr>
            <a:spLocks noGrp="1"/>
          </p:cNvSpPr>
          <p:nvPr>
            <p:ph idx="1"/>
          </p:nvPr>
        </p:nvSpPr>
        <p:spPr>
          <a:xfrm>
            <a:off x="4276736" y="1533620"/>
            <a:ext cx="4496561" cy="3263504"/>
          </a:xfrm>
        </p:spPr>
        <p:txBody>
          <a:bodyPr>
            <a:noAutofit/>
          </a:bodyPr>
          <a:lstStyle/>
          <a:p>
            <a:pPr marL="0" indent="0">
              <a:buNone/>
            </a:pPr>
            <a:r>
              <a:rPr lang="en-US" altLang="zh-TW" sz="2400" dirty="0" smtClean="0"/>
              <a:t>SQL </a:t>
            </a:r>
            <a:r>
              <a:rPr lang="en-US" altLang="zh-TW" sz="2400" dirty="0"/>
              <a:t>Injection 101, Login tricks</a:t>
            </a:r>
          </a:p>
          <a:p>
            <a:endParaRPr lang="en-US" altLang="zh-TW" sz="2400" dirty="0"/>
          </a:p>
          <a:p>
            <a:pPr marL="514350" indent="-514350">
              <a:buFont typeface="+mj-lt"/>
              <a:buAutoNum type="arabicPeriod"/>
            </a:pPr>
            <a:r>
              <a:rPr lang="en-US" altLang="zh-TW" sz="2400" dirty="0"/>
              <a:t>admin' </a:t>
            </a:r>
            <a:r>
              <a:rPr lang="en-US" altLang="zh-TW" sz="2400" b="1" dirty="0">
                <a:solidFill>
                  <a:srgbClr val="FF0000"/>
                </a:solidFill>
                <a:effectLst>
                  <a:outerShdw blurRad="38100" dist="38100" dir="2700000" algn="tl">
                    <a:srgbClr val="000000">
                      <a:alpha val="43137"/>
                    </a:srgbClr>
                  </a:outerShdw>
                </a:effectLst>
              </a:rPr>
              <a:t>--</a:t>
            </a:r>
          </a:p>
          <a:p>
            <a:pPr marL="514350" indent="-514350">
              <a:buFont typeface="+mj-lt"/>
              <a:buAutoNum type="arabicPeriod"/>
            </a:pPr>
            <a:r>
              <a:rPr lang="en-US" altLang="zh-TW" sz="2400" dirty="0"/>
              <a:t>admin' </a:t>
            </a:r>
            <a:r>
              <a:rPr lang="en-US" altLang="zh-TW" sz="2400" b="1" dirty="0">
                <a:solidFill>
                  <a:srgbClr val="FF0000"/>
                </a:solidFill>
                <a:effectLst>
                  <a:outerShdw blurRad="38100" dist="38100" dir="2700000" algn="tl">
                    <a:srgbClr val="000000">
                      <a:alpha val="43137"/>
                    </a:srgbClr>
                  </a:outerShdw>
                </a:effectLst>
              </a:rPr>
              <a:t>#</a:t>
            </a:r>
          </a:p>
          <a:p>
            <a:pPr marL="514350" indent="-514350">
              <a:buFont typeface="+mj-lt"/>
              <a:buAutoNum type="arabicPeriod"/>
            </a:pPr>
            <a:r>
              <a:rPr lang="en-US" altLang="zh-TW" sz="2400" dirty="0"/>
              <a:t>admin'/*</a:t>
            </a:r>
          </a:p>
          <a:p>
            <a:pPr marL="514350" indent="-514350">
              <a:buFont typeface="+mj-lt"/>
              <a:buAutoNum type="arabicPeriod"/>
            </a:pPr>
            <a:r>
              <a:rPr lang="en-US" altLang="zh-TW" sz="2400" dirty="0"/>
              <a:t>' or</a:t>
            </a:r>
            <a:r>
              <a:rPr lang="en-US" altLang="zh-TW" sz="2400" b="1" dirty="0">
                <a:solidFill>
                  <a:srgbClr val="FF0000"/>
                </a:solidFill>
                <a:effectLst>
                  <a:outerShdw blurRad="38100" dist="38100" dir="2700000" algn="tl">
                    <a:srgbClr val="000000">
                      <a:alpha val="43137"/>
                    </a:srgbClr>
                  </a:outerShdw>
                </a:effectLst>
              </a:rPr>
              <a:t> 1=1</a:t>
            </a:r>
            <a:r>
              <a:rPr lang="en-US" altLang="zh-TW" sz="2400" b="1" dirty="0">
                <a:effectLst>
                  <a:outerShdw blurRad="38100" dist="38100" dir="2700000" algn="tl">
                    <a:srgbClr val="000000">
                      <a:alpha val="43137"/>
                    </a:srgbClr>
                  </a:outerShdw>
                </a:effectLst>
              </a:rPr>
              <a:t>-</a:t>
            </a:r>
            <a:r>
              <a:rPr lang="en-US" altLang="zh-TW" sz="2400" dirty="0"/>
              <a:t>-</a:t>
            </a:r>
          </a:p>
          <a:p>
            <a:pPr marL="514350" indent="-514350">
              <a:buFont typeface="+mj-lt"/>
              <a:buAutoNum type="arabicPeriod"/>
            </a:pPr>
            <a:r>
              <a:rPr lang="en-US" altLang="zh-TW" sz="2400" dirty="0"/>
              <a:t>' or </a:t>
            </a:r>
            <a:r>
              <a:rPr lang="en-US" altLang="zh-TW" sz="2400" b="1" dirty="0">
                <a:solidFill>
                  <a:srgbClr val="FF0000"/>
                </a:solidFill>
                <a:effectLst>
                  <a:outerShdw blurRad="38100" dist="38100" dir="2700000" algn="tl">
                    <a:srgbClr val="000000">
                      <a:alpha val="43137"/>
                    </a:srgbClr>
                  </a:outerShdw>
                </a:effectLst>
              </a:rPr>
              <a:t>1=1</a:t>
            </a:r>
            <a:r>
              <a:rPr lang="en-US" altLang="zh-TW" sz="2400" dirty="0"/>
              <a:t>#</a:t>
            </a:r>
          </a:p>
          <a:p>
            <a:pPr marL="514350" indent="-514350">
              <a:buFont typeface="+mj-lt"/>
              <a:buAutoNum type="arabicPeriod"/>
            </a:pPr>
            <a:r>
              <a:rPr lang="en-US" altLang="zh-TW" sz="2400" dirty="0"/>
              <a:t>' or </a:t>
            </a:r>
            <a:r>
              <a:rPr lang="en-US" altLang="zh-TW" sz="2400" b="1" dirty="0">
                <a:solidFill>
                  <a:srgbClr val="FF0000"/>
                </a:solidFill>
                <a:effectLst>
                  <a:outerShdw blurRad="38100" dist="38100" dir="2700000" algn="tl">
                    <a:srgbClr val="000000">
                      <a:alpha val="43137"/>
                    </a:srgbClr>
                  </a:outerShdw>
                </a:effectLst>
              </a:rPr>
              <a:t>1=1</a:t>
            </a:r>
            <a:r>
              <a:rPr lang="en-US" altLang="zh-TW" sz="2400" dirty="0"/>
              <a:t>/*</a:t>
            </a:r>
          </a:p>
          <a:p>
            <a:pPr marL="514350" indent="-514350">
              <a:buFont typeface="+mj-lt"/>
              <a:buAutoNum type="arabicPeriod"/>
            </a:pPr>
            <a:r>
              <a:rPr lang="en-US" altLang="zh-TW" sz="2400" dirty="0"/>
              <a:t>') or '1'='1--</a:t>
            </a:r>
          </a:p>
          <a:p>
            <a:pPr marL="514350" indent="-514350">
              <a:buFont typeface="+mj-lt"/>
              <a:buAutoNum type="arabicPeriod"/>
            </a:pPr>
            <a:r>
              <a:rPr lang="en-US" altLang="zh-TW" sz="2400" dirty="0"/>
              <a:t>') or ('1'='1--</a:t>
            </a:r>
          </a:p>
          <a:p>
            <a:pPr marL="514350" indent="-514350">
              <a:buFont typeface="+mj-lt"/>
              <a:buAutoNum type="arabicPeriod"/>
            </a:pPr>
            <a:r>
              <a:rPr lang="en-US" altLang="zh-TW" sz="2400" dirty="0"/>
              <a:t>....</a:t>
            </a:r>
            <a:endParaRPr lang="zh-TW" altLang="en-US" sz="2400" dirty="0"/>
          </a:p>
        </p:txBody>
      </p:sp>
      <p:sp>
        <p:nvSpPr>
          <p:cNvPr id="4" name="矩形 3"/>
          <p:cNvSpPr/>
          <p:nvPr/>
        </p:nvSpPr>
        <p:spPr>
          <a:xfrm>
            <a:off x="246104" y="1540495"/>
            <a:ext cx="2798010" cy="553998"/>
          </a:xfrm>
          <a:prstGeom prst="rect">
            <a:avLst/>
          </a:prstGeom>
          <a:solidFill>
            <a:schemeClr val="accent1">
              <a:lumMod val="40000"/>
              <a:lumOff val="60000"/>
            </a:schemeClr>
          </a:solidFill>
        </p:spPr>
        <p:txBody>
          <a:bodyPr wrap="none">
            <a:spAutoFit/>
          </a:bodyPr>
          <a:lstStyle/>
          <a:p>
            <a:r>
              <a:rPr lang="en-US" altLang="zh-TW" sz="3000" dirty="0"/>
              <a:t>Hacker</a:t>
            </a:r>
            <a:r>
              <a:rPr lang="en-US" altLang="zh-TW" sz="3000" b="1" dirty="0">
                <a:solidFill>
                  <a:srgbClr val="FF0000"/>
                </a:solidFill>
                <a:effectLst>
                  <a:outerShdw blurRad="38100" dist="38100" dir="2700000" algn="tl">
                    <a:srgbClr val="000000">
                      <a:alpha val="43137"/>
                    </a:srgbClr>
                  </a:outerShdw>
                </a:effectLst>
              </a:rPr>
              <a:t>’ or 1=1;--</a:t>
            </a:r>
            <a:endParaRPr lang="zh-TW" altLang="en-US" sz="3000" b="1" dirty="0">
              <a:solidFill>
                <a:srgbClr val="FF0000"/>
              </a:solidFill>
              <a:effectLst>
                <a:outerShdw blurRad="38100" dist="38100" dir="2700000" algn="tl">
                  <a:srgbClr val="000000">
                    <a:alpha val="43137"/>
                  </a:srgbClr>
                </a:outerShdw>
              </a:effectLst>
            </a:endParaRPr>
          </a:p>
        </p:txBody>
      </p:sp>
      <p:sp>
        <p:nvSpPr>
          <p:cNvPr id="5" name="向右箭號 4"/>
          <p:cNvSpPr/>
          <p:nvPr/>
        </p:nvSpPr>
        <p:spPr>
          <a:xfrm>
            <a:off x="3293163" y="1609822"/>
            <a:ext cx="627845" cy="4153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 name="矩形 5"/>
          <p:cNvSpPr/>
          <p:nvPr/>
        </p:nvSpPr>
        <p:spPr>
          <a:xfrm>
            <a:off x="0" y="990845"/>
            <a:ext cx="9144000" cy="338554"/>
          </a:xfrm>
          <a:prstGeom prst="rect">
            <a:avLst/>
          </a:prstGeom>
          <a:solidFill>
            <a:srgbClr val="FFFF00"/>
          </a:solidFill>
          <a:ln>
            <a:noFill/>
          </a:ln>
        </p:spPr>
        <p:txBody>
          <a:bodyPr wrap="square">
            <a:spAutoFit/>
          </a:bodyPr>
          <a:lstStyle/>
          <a:p>
            <a:r>
              <a:rPr lang="zh-TW" altLang="en-US" sz="1600" dirty="0"/>
              <a:t>https://www.netsparker.com/blog/web-security/sql-injection-cheat-sheet/#LineCommentAttacks</a:t>
            </a:r>
          </a:p>
        </p:txBody>
      </p:sp>
    </p:spTree>
    <p:extLst>
      <p:ext uri="{BB962C8B-B14F-4D97-AF65-F5344CB8AC3E}">
        <p14:creationId xmlns:p14="http://schemas.microsoft.com/office/powerpoint/2010/main" val="19482214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4959" y="158908"/>
            <a:ext cx="8894595" cy="711390"/>
          </a:xfrm>
          <a:solidFill>
            <a:schemeClr val="accent4">
              <a:lumMod val="50000"/>
            </a:schemeClr>
          </a:solidFill>
        </p:spPr>
        <p:txBody>
          <a:bodyPr/>
          <a:lstStyle/>
          <a:p>
            <a:r>
              <a:rPr lang="en-US" altLang="zh-TW" dirty="0">
                <a:solidFill>
                  <a:schemeClr val="bg1"/>
                </a:solidFill>
              </a:rPr>
              <a:t>SQL Injection Cheat Sheet</a:t>
            </a:r>
            <a:endParaRPr lang="zh-TW" altLang="en-US" dirty="0">
              <a:solidFill>
                <a:schemeClr val="bg1"/>
              </a:solidFill>
            </a:endParaRPr>
          </a:p>
        </p:txBody>
      </p:sp>
      <p:pic>
        <p:nvPicPr>
          <p:cNvPr id="5" name="內容版面配置區 4"/>
          <p:cNvPicPr>
            <a:picLocks noGrp="1" noChangeAspect="1"/>
          </p:cNvPicPr>
          <p:nvPr>
            <p:ph idx="1"/>
          </p:nvPr>
        </p:nvPicPr>
        <p:blipFill rotWithShape="1">
          <a:blip r:embed="rId2"/>
          <a:srcRect l="11504" t="16229" r="33098" b="16166"/>
          <a:stretch/>
        </p:blipFill>
        <p:spPr>
          <a:xfrm>
            <a:off x="3188680" y="1932195"/>
            <a:ext cx="5683499" cy="3899520"/>
          </a:xfrm>
          <a:prstGeom prst="rect">
            <a:avLst/>
          </a:prstGeom>
        </p:spPr>
      </p:pic>
      <p:sp>
        <p:nvSpPr>
          <p:cNvPr id="4" name="矩形 3"/>
          <p:cNvSpPr/>
          <p:nvPr/>
        </p:nvSpPr>
        <p:spPr>
          <a:xfrm>
            <a:off x="174959" y="848922"/>
            <a:ext cx="8894595" cy="323165"/>
          </a:xfrm>
          <a:prstGeom prst="rect">
            <a:avLst/>
          </a:prstGeom>
          <a:solidFill>
            <a:srgbClr val="FFFF00"/>
          </a:solidFill>
          <a:ln>
            <a:noFill/>
          </a:ln>
        </p:spPr>
        <p:txBody>
          <a:bodyPr wrap="square">
            <a:spAutoFit/>
          </a:bodyPr>
          <a:lstStyle/>
          <a:p>
            <a:r>
              <a:rPr lang="zh-TW" altLang="en-US" sz="1500" dirty="0"/>
              <a:t>https://www.netsparker.com/blog/web-security/sql-injection-cheat-sheet/#LineCommentAttacks</a:t>
            </a:r>
          </a:p>
        </p:txBody>
      </p:sp>
      <p:pic>
        <p:nvPicPr>
          <p:cNvPr id="6" name="圖片 5"/>
          <p:cNvPicPr>
            <a:picLocks noChangeAspect="1"/>
          </p:cNvPicPr>
          <p:nvPr/>
        </p:nvPicPr>
        <p:blipFill>
          <a:blip r:embed="rId3"/>
          <a:stretch>
            <a:fillRect/>
          </a:stretch>
        </p:blipFill>
        <p:spPr>
          <a:xfrm>
            <a:off x="174959" y="1732770"/>
            <a:ext cx="3300994" cy="4841024"/>
          </a:xfrm>
          <a:prstGeom prst="rect">
            <a:avLst/>
          </a:prstGeom>
        </p:spPr>
      </p:pic>
      <p:sp>
        <p:nvSpPr>
          <p:cNvPr id="7" name="雲朵形圖說文字 6"/>
          <p:cNvSpPr/>
          <p:nvPr/>
        </p:nvSpPr>
        <p:spPr>
          <a:xfrm>
            <a:off x="6496201" y="228157"/>
            <a:ext cx="2096037" cy="572891"/>
          </a:xfrm>
          <a:prstGeom prst="cloudCallout">
            <a:avLst>
              <a:gd name="adj1" fmla="val -69622"/>
              <a:gd name="adj2" fmla="val 148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100" dirty="0"/>
              <a:t>Since 2007</a:t>
            </a:r>
            <a:endParaRPr lang="zh-TW" altLang="en-US" sz="2100" dirty="0"/>
          </a:p>
        </p:txBody>
      </p:sp>
      <p:sp>
        <p:nvSpPr>
          <p:cNvPr id="8" name="矩形 7"/>
          <p:cNvSpPr/>
          <p:nvPr/>
        </p:nvSpPr>
        <p:spPr>
          <a:xfrm>
            <a:off x="6930806" y="1083096"/>
            <a:ext cx="1751570" cy="369332"/>
          </a:xfrm>
          <a:prstGeom prst="rect">
            <a:avLst/>
          </a:prstGeom>
        </p:spPr>
        <p:txBody>
          <a:bodyPr wrap="none">
            <a:spAutoFit/>
          </a:bodyPr>
          <a:lstStyle/>
          <a:p>
            <a:r>
              <a:rPr lang="en-US" altLang="zh-TW" dirty="0" err="1"/>
              <a:t>Ferruh</a:t>
            </a:r>
            <a:r>
              <a:rPr lang="en-US" altLang="zh-TW" dirty="0"/>
              <a:t> </a:t>
            </a:r>
            <a:r>
              <a:rPr lang="en-US" altLang="zh-TW" dirty="0" err="1"/>
              <a:t>Mavituna</a:t>
            </a:r>
            <a:endParaRPr lang="zh-TW" altLang="en-US" dirty="0"/>
          </a:p>
        </p:txBody>
      </p:sp>
    </p:spTree>
    <p:extLst>
      <p:ext uri="{BB962C8B-B14F-4D97-AF65-F5344CB8AC3E}">
        <p14:creationId xmlns:p14="http://schemas.microsoft.com/office/powerpoint/2010/main" val="8493226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dirty="0"/>
              <a:t>常見</a:t>
            </a:r>
            <a:r>
              <a:rPr lang="ja-JP" altLang="en-US" sz="6600" dirty="0">
                <a:latin typeface="標楷體" panose="03000509000000000000" pitchFamily="65" charset="-120"/>
                <a:ea typeface="標楷體" panose="03000509000000000000" pitchFamily="65" charset="-120"/>
              </a:rPr>
              <a:t>の</a:t>
            </a:r>
            <a:r>
              <a:rPr lang="zh-TW" altLang="en-US" sz="6600" dirty="0"/>
              <a:t>網站漏洞</a:t>
            </a:r>
            <a:endParaRPr lang="en-US" altLang="zh-TW" sz="6600" dirty="0"/>
          </a:p>
          <a:p>
            <a:pPr algn="ctr"/>
            <a:r>
              <a:rPr lang="en-US" altLang="zh-TW" sz="6600" dirty="0"/>
              <a:t>OWASP</a:t>
            </a:r>
            <a:r>
              <a:rPr lang="zh-TW" altLang="en-US" sz="6600" dirty="0"/>
              <a:t> </a:t>
            </a:r>
            <a:r>
              <a:rPr lang="en-US" altLang="zh-TW" sz="6600" b="1" dirty="0">
                <a:solidFill>
                  <a:srgbClr val="FFFF00"/>
                </a:solidFill>
                <a:effectLst>
                  <a:outerShdw blurRad="38100" dist="38100" dir="2700000" algn="tl">
                    <a:srgbClr val="000000">
                      <a:alpha val="43137"/>
                    </a:srgbClr>
                  </a:outerShdw>
                </a:effectLst>
              </a:rPr>
              <a:t>WEB</a:t>
            </a:r>
            <a:r>
              <a:rPr lang="en-US" altLang="zh-TW" sz="6600" dirty="0"/>
              <a:t> TOP</a:t>
            </a:r>
            <a:r>
              <a:rPr lang="zh-TW" altLang="en-US" sz="6600" dirty="0"/>
              <a:t> </a:t>
            </a:r>
            <a:r>
              <a:rPr lang="en-US" altLang="zh-TW" sz="6600" dirty="0"/>
              <a:t>10</a:t>
            </a:r>
            <a:endParaRPr lang="zh-TW" altLang="en-US" sz="6600" dirty="0"/>
          </a:p>
        </p:txBody>
      </p:sp>
    </p:spTree>
    <p:extLst>
      <p:ext uri="{BB962C8B-B14F-4D97-AF65-F5344CB8AC3E}">
        <p14:creationId xmlns:p14="http://schemas.microsoft.com/office/powerpoint/2010/main" val="13002638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67418"/>
            <a:ext cx="9144000" cy="1325563"/>
          </a:xfrm>
          <a:solidFill>
            <a:schemeClr val="accent4">
              <a:lumMod val="50000"/>
            </a:schemeClr>
          </a:solidFill>
        </p:spPr>
        <p:txBody>
          <a:bodyPr>
            <a:normAutofit/>
          </a:bodyPr>
          <a:lstStyle/>
          <a:p>
            <a:r>
              <a:rPr lang="en-US" altLang="zh-TW" dirty="0" err="1">
                <a:solidFill>
                  <a:schemeClr val="bg1"/>
                </a:solidFill>
              </a:rPr>
              <a:t>SQLi</a:t>
            </a:r>
            <a:r>
              <a:rPr lang="zh-TW" altLang="en-US" dirty="0" smtClean="0">
                <a:solidFill>
                  <a:schemeClr val="bg1"/>
                </a:solidFill>
              </a:rPr>
              <a:t>類型</a:t>
            </a:r>
            <a:r>
              <a:rPr lang="en-US" altLang="zh-TW" dirty="0" smtClean="0">
                <a:solidFill>
                  <a:schemeClr val="bg1"/>
                </a:solidFill>
              </a:rPr>
              <a:t/>
            </a:r>
            <a:br>
              <a:rPr lang="en-US" altLang="zh-TW" dirty="0" smtClean="0">
                <a:solidFill>
                  <a:schemeClr val="bg1"/>
                </a:solidFill>
              </a:rPr>
            </a:br>
            <a:r>
              <a:rPr lang="zh-TW" altLang="en-US" sz="2200" dirty="0" smtClean="0">
                <a:solidFill>
                  <a:schemeClr val="bg1"/>
                </a:solidFill>
              </a:rPr>
              <a:t>有許多不同學者提出各種分類法</a:t>
            </a:r>
            <a:r>
              <a:rPr lang="en-US" altLang="zh-TW" sz="2200" dirty="0" smtClean="0">
                <a:solidFill>
                  <a:schemeClr val="bg1"/>
                </a:solidFill>
              </a:rPr>
              <a:t/>
            </a:r>
            <a:br>
              <a:rPr lang="en-US" altLang="zh-TW" sz="2200" dirty="0" smtClean="0">
                <a:solidFill>
                  <a:schemeClr val="bg1"/>
                </a:solidFill>
              </a:rPr>
            </a:br>
            <a:r>
              <a:rPr lang="en-US" altLang="zh-TW" sz="2200" dirty="0" smtClean="0">
                <a:solidFill>
                  <a:schemeClr val="bg1"/>
                </a:solidFill>
              </a:rPr>
              <a:t>….</a:t>
            </a:r>
            <a:r>
              <a:rPr lang="zh-TW" altLang="en-US" sz="2200" dirty="0" smtClean="0">
                <a:solidFill>
                  <a:schemeClr val="bg1"/>
                </a:solidFill>
              </a:rPr>
              <a:t>參考即可</a:t>
            </a:r>
            <a:endParaRPr lang="zh-TW" altLang="en-US" sz="2200" dirty="0">
              <a:solidFill>
                <a:schemeClr val="bg1"/>
              </a:solidFill>
            </a:endParaRPr>
          </a:p>
        </p:txBody>
      </p:sp>
      <p:pic>
        <p:nvPicPr>
          <p:cNvPr id="4" name="內容版面配置區 3"/>
          <p:cNvPicPr>
            <a:picLocks noGrp="1" noChangeAspect="1"/>
          </p:cNvPicPr>
          <p:nvPr>
            <p:ph idx="1"/>
          </p:nvPr>
        </p:nvPicPr>
        <p:blipFill>
          <a:blip r:embed="rId2"/>
          <a:stretch>
            <a:fillRect/>
          </a:stretch>
        </p:blipFill>
        <p:spPr>
          <a:xfrm>
            <a:off x="4296630" y="0"/>
            <a:ext cx="4740279" cy="6506035"/>
          </a:xfrm>
          <a:prstGeom prst="rect">
            <a:avLst/>
          </a:prstGeom>
        </p:spPr>
      </p:pic>
      <p:graphicFrame>
        <p:nvGraphicFramePr>
          <p:cNvPr id="5" name="內容版面配置區 3"/>
          <p:cNvGraphicFramePr>
            <a:graphicFrameLocks/>
          </p:cNvGraphicFramePr>
          <p:nvPr>
            <p:extLst>
              <p:ext uri="{D42A27DB-BD31-4B8C-83A1-F6EECF244321}">
                <p14:modId xmlns:p14="http://schemas.microsoft.com/office/powerpoint/2010/main" val="2201652397"/>
              </p:ext>
            </p:extLst>
          </p:nvPr>
        </p:nvGraphicFramePr>
        <p:xfrm>
          <a:off x="257947" y="2437636"/>
          <a:ext cx="3646787" cy="1783080"/>
        </p:xfrm>
        <a:graphic>
          <a:graphicData uri="http://schemas.openxmlformats.org/drawingml/2006/table">
            <a:tbl>
              <a:tblPr firstRow="1" bandRow="1">
                <a:tableStyleId>{5C22544A-7EE6-4342-B048-85BDC9FD1C3A}</a:tableStyleId>
              </a:tblPr>
              <a:tblGrid>
                <a:gridCol w="3646787"/>
              </a:tblGrid>
              <a:tr h="278130">
                <a:tc>
                  <a:txBody>
                    <a:bodyPr/>
                    <a:lstStyle/>
                    <a:p>
                      <a:r>
                        <a:rPr lang="en-US" altLang="zh-TW" sz="2000" dirty="0" err="1" smtClean="0">
                          <a:solidFill>
                            <a:srgbClr val="FFFF00"/>
                          </a:solidFill>
                        </a:rPr>
                        <a:t>SQLmap</a:t>
                      </a:r>
                      <a:r>
                        <a:rPr lang="zh-TW" altLang="en-US" sz="2000" dirty="0" smtClean="0"/>
                        <a:t>支援的 </a:t>
                      </a:r>
                      <a:r>
                        <a:rPr lang="en-US" altLang="zh-TW" sz="2000" dirty="0" err="1" smtClean="0"/>
                        <a:t>SQLi</a:t>
                      </a:r>
                      <a:r>
                        <a:rPr lang="zh-TW" altLang="en-US" sz="2000" dirty="0" smtClean="0"/>
                        <a:t>測試</a:t>
                      </a:r>
                      <a:endParaRPr lang="zh-TW" altLang="en-US" sz="2000" dirty="0"/>
                    </a:p>
                  </a:txBody>
                  <a:tcPr marL="68580" marR="68580" marT="34290" marB="34290"/>
                </a:tc>
              </a:tr>
              <a:tr h="278130">
                <a:tc>
                  <a:txBody>
                    <a:bodyPr/>
                    <a:lstStyle/>
                    <a:p>
                      <a:r>
                        <a:rPr lang="en-US" altLang="zh-TW" sz="1400" b="1" dirty="0" smtClean="0">
                          <a:effectLst>
                            <a:outerShdw blurRad="38100" dist="38100" dir="2700000" algn="tl">
                              <a:srgbClr val="000000">
                                <a:alpha val="43137"/>
                              </a:srgbClr>
                            </a:outerShdw>
                          </a:effectLst>
                        </a:rPr>
                        <a:t>1.Boolean-based blind</a:t>
                      </a:r>
                      <a:endParaRPr lang="zh-TW" altLang="en-US" sz="1400" b="1" dirty="0">
                        <a:effectLst>
                          <a:outerShdw blurRad="38100" dist="38100" dir="2700000" algn="tl">
                            <a:srgbClr val="000000">
                              <a:alpha val="43137"/>
                            </a:srgbClr>
                          </a:outerShdw>
                        </a:effectLst>
                      </a:endParaRPr>
                    </a:p>
                  </a:txBody>
                  <a:tcPr marL="68580" marR="68580" marT="34290" marB="34290"/>
                </a:tc>
              </a:tr>
              <a:tr h="278130">
                <a:tc>
                  <a:txBody>
                    <a:bodyPr/>
                    <a:lstStyle/>
                    <a:p>
                      <a:r>
                        <a:rPr lang="en-US" altLang="zh-TW" sz="1400" b="1" dirty="0" smtClean="0">
                          <a:effectLst>
                            <a:outerShdw blurRad="38100" dist="38100" dir="2700000" algn="tl">
                              <a:srgbClr val="000000">
                                <a:alpha val="43137"/>
                              </a:srgbClr>
                            </a:outerShdw>
                          </a:effectLst>
                        </a:rPr>
                        <a:t>2.Time-based blind</a:t>
                      </a:r>
                      <a:endParaRPr lang="zh-TW" altLang="en-US" sz="1400" b="1" dirty="0">
                        <a:effectLst>
                          <a:outerShdw blurRad="38100" dist="38100" dir="2700000" algn="tl">
                            <a:srgbClr val="000000">
                              <a:alpha val="43137"/>
                            </a:srgbClr>
                          </a:outerShdw>
                        </a:effectLst>
                      </a:endParaRPr>
                    </a:p>
                  </a:txBody>
                  <a:tcPr marL="68580" marR="68580" marT="34290" marB="34290"/>
                </a:tc>
              </a:tr>
              <a:tr h="278130">
                <a:tc>
                  <a:txBody>
                    <a:bodyPr/>
                    <a:lstStyle/>
                    <a:p>
                      <a:r>
                        <a:rPr lang="en-US" altLang="zh-TW" sz="1400" b="1" dirty="0" smtClean="0">
                          <a:effectLst>
                            <a:outerShdw blurRad="38100" dist="38100" dir="2700000" algn="tl">
                              <a:srgbClr val="000000">
                                <a:alpha val="43137"/>
                              </a:srgbClr>
                            </a:outerShdw>
                          </a:effectLst>
                        </a:rPr>
                        <a:t>3.Error-based</a:t>
                      </a:r>
                      <a:endParaRPr lang="zh-TW" altLang="en-US" sz="1400" b="1" dirty="0">
                        <a:effectLst>
                          <a:outerShdw blurRad="38100" dist="38100" dir="2700000" algn="tl">
                            <a:srgbClr val="000000">
                              <a:alpha val="43137"/>
                            </a:srgbClr>
                          </a:outerShdw>
                        </a:effectLst>
                      </a:endParaRPr>
                    </a:p>
                  </a:txBody>
                  <a:tcPr marL="68580" marR="68580" marT="34290" marB="34290"/>
                </a:tc>
              </a:tr>
              <a:tr h="278130">
                <a:tc>
                  <a:txBody>
                    <a:bodyPr/>
                    <a:lstStyle/>
                    <a:p>
                      <a:r>
                        <a:rPr lang="en-US" altLang="zh-TW" sz="1400" b="1" dirty="0" smtClean="0">
                          <a:effectLst>
                            <a:outerShdw blurRad="38100" dist="38100" dir="2700000" algn="tl">
                              <a:srgbClr val="000000">
                                <a:alpha val="43137"/>
                              </a:srgbClr>
                            </a:outerShdw>
                          </a:effectLst>
                        </a:rPr>
                        <a:t>4.UNION query-based</a:t>
                      </a:r>
                      <a:endParaRPr lang="zh-TW" altLang="en-US" sz="1400" b="1" dirty="0">
                        <a:effectLst>
                          <a:outerShdw blurRad="38100" dist="38100" dir="2700000" algn="tl">
                            <a:srgbClr val="000000">
                              <a:alpha val="43137"/>
                            </a:srgbClr>
                          </a:outerShdw>
                        </a:effectLst>
                      </a:endParaRPr>
                    </a:p>
                  </a:txBody>
                  <a:tcPr marL="68580" marR="68580" marT="34290" marB="34290"/>
                </a:tc>
              </a:tr>
              <a:tr h="278130">
                <a:tc>
                  <a:txBody>
                    <a:bodyPr/>
                    <a:lstStyle/>
                    <a:p>
                      <a:r>
                        <a:rPr lang="en-US" altLang="zh-TW" sz="1400" b="1" dirty="0" smtClean="0">
                          <a:effectLst>
                            <a:outerShdw blurRad="38100" dist="38100" dir="2700000" algn="tl">
                              <a:srgbClr val="000000">
                                <a:alpha val="43137"/>
                              </a:srgbClr>
                            </a:outerShdw>
                          </a:effectLst>
                        </a:rPr>
                        <a:t>5.Stacked queries(piggy backing)</a:t>
                      </a:r>
                      <a:endParaRPr lang="zh-TW" altLang="en-US" sz="1400" b="1" dirty="0">
                        <a:effectLst>
                          <a:outerShdw blurRad="38100" dist="38100" dir="2700000" algn="tl">
                            <a:srgbClr val="000000">
                              <a:alpha val="43137"/>
                            </a:srgbClr>
                          </a:outerShdw>
                        </a:effectLst>
                      </a:endParaRPr>
                    </a:p>
                  </a:txBody>
                  <a:tcPr marL="68580" marR="68580" marT="34290" marB="34290"/>
                </a:tc>
              </a:tr>
            </a:tbl>
          </a:graphicData>
        </a:graphic>
      </p:graphicFrame>
      <p:sp>
        <p:nvSpPr>
          <p:cNvPr id="6" name="矩形 5"/>
          <p:cNvSpPr/>
          <p:nvPr/>
        </p:nvSpPr>
        <p:spPr>
          <a:xfrm>
            <a:off x="140042" y="4353231"/>
            <a:ext cx="3764692" cy="523220"/>
          </a:xfrm>
          <a:prstGeom prst="rect">
            <a:avLst/>
          </a:prstGeom>
          <a:solidFill>
            <a:srgbClr val="FFFF00"/>
          </a:solidFill>
        </p:spPr>
        <p:txBody>
          <a:bodyPr wrap="square">
            <a:spAutoFit/>
          </a:bodyPr>
          <a:lstStyle/>
          <a:p>
            <a:r>
              <a:rPr lang="en-US" altLang="zh-TW" sz="1400" b="1" dirty="0">
                <a:effectLst>
                  <a:outerShdw blurRad="38100" dist="38100" dir="2700000" algn="tl">
                    <a:srgbClr val="000000">
                      <a:alpha val="43137"/>
                    </a:srgbClr>
                  </a:outerShdw>
                </a:effectLst>
              </a:rPr>
              <a:t>https://github.com/sqlmapproject/sqlmap/wiki/Techniques</a:t>
            </a:r>
            <a:endParaRPr lang="zh-TW" altLang="en-US" sz="1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35098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112" y="115075"/>
            <a:ext cx="9144000" cy="425003"/>
          </a:xfrm>
          <a:solidFill>
            <a:srgbClr val="FFFF00"/>
          </a:solidFill>
        </p:spPr>
        <p:txBody>
          <a:bodyPr>
            <a:normAutofit fontScale="90000"/>
          </a:bodyPr>
          <a:lstStyle/>
          <a:p>
            <a:r>
              <a:rPr lang="en-US" altLang="zh-TW" dirty="0"/>
              <a:t>Automating SQL </a:t>
            </a:r>
            <a:r>
              <a:rPr lang="en-US" altLang="zh-TW" dirty="0" smtClean="0"/>
              <a:t>Injection</a:t>
            </a:r>
            <a:endParaRPr lang="zh-TW" altLang="en-US" dirty="0"/>
          </a:p>
        </p:txBody>
      </p:sp>
      <p:sp>
        <p:nvSpPr>
          <p:cNvPr id="3" name="內容版面配置區 2"/>
          <p:cNvSpPr>
            <a:spLocks noGrp="1"/>
          </p:cNvSpPr>
          <p:nvPr>
            <p:ph idx="1"/>
          </p:nvPr>
        </p:nvSpPr>
        <p:spPr>
          <a:xfrm>
            <a:off x="632963" y="782873"/>
            <a:ext cx="7886700" cy="2842173"/>
          </a:xfrm>
        </p:spPr>
        <p:txBody>
          <a:bodyPr>
            <a:normAutofit fontScale="62500" lnSpcReduction="20000"/>
          </a:bodyPr>
          <a:lstStyle/>
          <a:p>
            <a:r>
              <a:rPr lang="en-US" altLang="zh-TW" b="1" dirty="0" err="1" smtClean="0">
                <a:effectLst>
                  <a:outerShdw blurRad="38100" dist="38100" dir="2700000" algn="tl">
                    <a:srgbClr val="000000">
                      <a:alpha val="43137"/>
                    </a:srgbClr>
                  </a:outerShdw>
                </a:effectLst>
              </a:rPr>
              <a:t>Sqlmap</a:t>
            </a:r>
            <a:r>
              <a:rPr lang="en-US" altLang="zh-TW" b="1" dirty="0">
                <a:effectLst>
                  <a:outerShdw blurRad="38100" dist="38100" dir="2700000" algn="tl">
                    <a:srgbClr val="000000">
                      <a:alpha val="43137"/>
                    </a:srgbClr>
                  </a:outerShdw>
                </a:effectLst>
              </a:rPr>
              <a:t> </a:t>
            </a:r>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最有名</a:t>
            </a:r>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有機會再教</a:t>
            </a:r>
            <a:r>
              <a:rPr lang="en-US" altLang="zh-TW" b="1" dirty="0" smtClean="0">
                <a:effectLst>
                  <a:outerShdw blurRad="38100" dist="38100" dir="2700000" algn="tl">
                    <a:srgbClr val="000000">
                      <a:alpha val="43137"/>
                    </a:srgbClr>
                  </a:outerShdw>
                </a:effectLst>
              </a:rPr>
              <a:t>]</a:t>
            </a:r>
          </a:p>
          <a:p>
            <a:r>
              <a:rPr lang="en-US" altLang="zh-TW" b="1" dirty="0" smtClean="0">
                <a:effectLst>
                  <a:outerShdw blurRad="38100" dist="38100" dir="2700000" algn="tl">
                    <a:srgbClr val="000000">
                      <a:alpha val="43137"/>
                    </a:srgbClr>
                  </a:outerShdw>
                </a:effectLst>
              </a:rPr>
              <a:t>Pangolin</a:t>
            </a:r>
            <a:r>
              <a:rPr lang="en-US" altLang="zh-TW" b="1" dirty="0">
                <a:effectLst>
                  <a:outerShdw blurRad="38100" dist="38100" dir="2700000" algn="tl">
                    <a:srgbClr val="000000">
                      <a:alpha val="43137"/>
                    </a:srgbClr>
                  </a:outerShdw>
                </a:effectLst>
              </a:rPr>
              <a:t>	</a:t>
            </a:r>
          </a:p>
          <a:p>
            <a:r>
              <a:rPr lang="en-US" altLang="zh-TW" b="1" dirty="0" err="1">
                <a:effectLst>
                  <a:outerShdw blurRad="38100" dist="38100" dir="2700000" algn="tl">
                    <a:srgbClr val="000000">
                      <a:alpha val="43137"/>
                    </a:srgbClr>
                  </a:outerShdw>
                </a:effectLst>
              </a:rPr>
              <a:t>Havij</a:t>
            </a:r>
            <a:endParaRPr lang="en-US" altLang="zh-TW" b="1" dirty="0" smtClean="0">
              <a:effectLst>
                <a:outerShdw blurRad="38100" dist="38100" dir="2700000" algn="tl">
                  <a:srgbClr val="000000">
                    <a:alpha val="43137"/>
                  </a:srgbClr>
                </a:outerShdw>
              </a:effectLst>
            </a:endParaRPr>
          </a:p>
          <a:p>
            <a:r>
              <a:rPr lang="en-US" altLang="zh-TW" dirty="0" smtClean="0"/>
              <a:t>Bobcat </a:t>
            </a:r>
          </a:p>
          <a:p>
            <a:r>
              <a:rPr lang="en-US" altLang="zh-TW" dirty="0" smtClean="0"/>
              <a:t>BSQL </a:t>
            </a:r>
          </a:p>
          <a:p>
            <a:r>
              <a:rPr lang="en-US" altLang="zh-TW" dirty="0" err="1"/>
              <a:t>Automagic</a:t>
            </a:r>
            <a:r>
              <a:rPr lang="en-US" altLang="zh-TW" dirty="0"/>
              <a:t> SQL Injector (http://scoobygang.org/automagic.zip)</a:t>
            </a:r>
          </a:p>
          <a:p>
            <a:r>
              <a:rPr lang="en-US" altLang="zh-TW" dirty="0" err="1" smtClean="0"/>
              <a:t>SQLiX</a:t>
            </a:r>
            <a:r>
              <a:rPr lang="en-US" altLang="zh-TW" dirty="0" smtClean="0"/>
              <a:t> </a:t>
            </a:r>
            <a:r>
              <a:rPr lang="en-US" altLang="zh-TW" dirty="0"/>
              <a:t>(www.owasp.org/index.php/Category:OWASP_SQLiX_Project)</a:t>
            </a:r>
          </a:p>
          <a:p>
            <a:r>
              <a:rPr lang="en-US" altLang="zh-TW" dirty="0" smtClean="0"/>
              <a:t>SQLGET </a:t>
            </a:r>
            <a:r>
              <a:rPr lang="en-US" altLang="zh-TW" dirty="0"/>
              <a:t>(www.infobyte.com.ar)</a:t>
            </a:r>
          </a:p>
          <a:p>
            <a:r>
              <a:rPr lang="en-US" altLang="zh-TW" dirty="0" smtClean="0"/>
              <a:t>Absinthe </a:t>
            </a:r>
            <a:r>
              <a:rPr lang="en-US" altLang="zh-TW" dirty="0"/>
              <a:t>(http://0x90.org/releases/absinthe/)</a:t>
            </a:r>
          </a:p>
        </p:txBody>
      </p:sp>
      <p:sp>
        <p:nvSpPr>
          <p:cNvPr id="5" name="標題 1"/>
          <p:cNvSpPr txBox="1">
            <a:spLocks/>
          </p:cNvSpPr>
          <p:nvPr/>
        </p:nvSpPr>
        <p:spPr>
          <a:xfrm>
            <a:off x="0" y="5638876"/>
            <a:ext cx="9144000" cy="446988"/>
          </a:xfrm>
          <a:prstGeom prst="rect">
            <a:avLst/>
          </a:prstGeom>
          <a:solidFill>
            <a:srgbClr val="FFFF00"/>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400" b="1" dirty="0"/>
              <a:t>Automating Blind SQL Injection</a:t>
            </a:r>
            <a:endParaRPr lang="zh-TW" altLang="en-US" sz="2400" b="1" dirty="0"/>
          </a:p>
        </p:txBody>
      </p:sp>
      <p:sp>
        <p:nvSpPr>
          <p:cNvPr id="6" name="矩形 5"/>
          <p:cNvSpPr/>
          <p:nvPr/>
        </p:nvSpPr>
        <p:spPr>
          <a:xfrm>
            <a:off x="653225" y="6152761"/>
            <a:ext cx="6565006" cy="415498"/>
          </a:xfrm>
          <a:prstGeom prst="rect">
            <a:avLst/>
          </a:prstGeom>
        </p:spPr>
        <p:txBody>
          <a:bodyPr wrap="square">
            <a:spAutoFit/>
          </a:bodyPr>
          <a:lstStyle/>
          <a:p>
            <a:r>
              <a:rPr lang="en-US" altLang="zh-TW" sz="2100" dirty="0"/>
              <a:t>Absinthe    BSQL Hacker    </a:t>
            </a:r>
            <a:r>
              <a:rPr lang="en-US" altLang="zh-TW" sz="2100" dirty="0" err="1"/>
              <a:t>SQLBrute</a:t>
            </a:r>
            <a:r>
              <a:rPr lang="en-US" altLang="zh-TW" sz="2100" dirty="0"/>
              <a:t>    </a:t>
            </a:r>
            <a:r>
              <a:rPr lang="en-US" altLang="zh-TW" sz="2100" dirty="0" err="1"/>
              <a:t>Sqlninja</a:t>
            </a:r>
            <a:r>
              <a:rPr lang="en-US" altLang="zh-TW" sz="2100" dirty="0"/>
              <a:t>   </a:t>
            </a:r>
            <a:r>
              <a:rPr lang="en-US" altLang="zh-TW" sz="2100" dirty="0" err="1"/>
              <a:t>Squeeza</a:t>
            </a:r>
            <a:endParaRPr lang="zh-TW" altLang="en-US" sz="2100" dirty="0"/>
          </a:p>
        </p:txBody>
      </p:sp>
      <p:sp>
        <p:nvSpPr>
          <p:cNvPr id="7" name="矩形 6"/>
          <p:cNvSpPr/>
          <p:nvPr/>
        </p:nvSpPr>
        <p:spPr>
          <a:xfrm>
            <a:off x="0" y="3689998"/>
            <a:ext cx="9144000" cy="17628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400" dirty="0" smtClean="0"/>
              <a:t>已經超過十年的</a:t>
            </a:r>
            <a:r>
              <a:rPr lang="en-US" altLang="zh-TW" sz="4400" dirty="0" err="1" smtClean="0"/>
              <a:t>SQLi</a:t>
            </a:r>
            <a:endParaRPr lang="en-US" altLang="zh-TW" sz="1400" dirty="0" smtClean="0"/>
          </a:p>
          <a:p>
            <a:pPr algn="ctr"/>
            <a:r>
              <a:rPr lang="zh-TW" altLang="en-US" sz="2000" dirty="0" smtClean="0"/>
              <a:t>早就開發許多自動化攻擊工具</a:t>
            </a:r>
            <a:endParaRPr lang="en-US" altLang="zh-TW" sz="2000" dirty="0" smtClean="0"/>
          </a:p>
          <a:p>
            <a:pPr algn="ctr"/>
            <a:r>
              <a:rPr lang="zh-TW" altLang="en-US" sz="2000" dirty="0" smtClean="0"/>
              <a:t>有空再自行測試</a:t>
            </a:r>
            <a:r>
              <a:rPr lang="en-US" altLang="zh-TW" sz="2000" dirty="0" smtClean="0"/>
              <a:t>…..</a:t>
            </a:r>
            <a:r>
              <a:rPr lang="zh-TW" altLang="en-US" sz="2000" dirty="0" smtClean="0"/>
              <a:t>打</a:t>
            </a:r>
            <a:r>
              <a:rPr lang="en-US" altLang="zh-TW" sz="2000" dirty="0" smtClean="0"/>
              <a:t>CTF</a:t>
            </a:r>
            <a:r>
              <a:rPr lang="zh-TW" altLang="en-US" sz="2000" dirty="0" smtClean="0"/>
              <a:t>通常比較少用</a:t>
            </a:r>
            <a:endParaRPr lang="zh-TW" altLang="en-US" sz="2000" dirty="0"/>
          </a:p>
        </p:txBody>
      </p:sp>
    </p:spTree>
    <p:extLst>
      <p:ext uri="{BB962C8B-B14F-4D97-AF65-F5344CB8AC3E}">
        <p14:creationId xmlns:p14="http://schemas.microsoft.com/office/powerpoint/2010/main" val="20731693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a:t>DEMO</a:t>
            </a:r>
            <a:r>
              <a:rPr lang="zh-TW" altLang="en-US" sz="6600" dirty="0"/>
              <a:t> </a:t>
            </a:r>
            <a:r>
              <a:rPr lang="en-US" altLang="zh-TW" sz="6600" dirty="0"/>
              <a:t>1</a:t>
            </a:r>
          </a:p>
          <a:p>
            <a:pPr algn="ctr"/>
            <a:r>
              <a:rPr lang="en-US" altLang="zh-TW" sz="6600" dirty="0" smtClean="0"/>
              <a:t>DVWA::</a:t>
            </a:r>
            <a:r>
              <a:rPr lang="en-US" altLang="zh-TW" sz="6600" dirty="0"/>
              <a:t> SQL Injection</a:t>
            </a:r>
            <a:endParaRPr lang="zh-TW" altLang="en-US" sz="6600" dirty="0"/>
          </a:p>
        </p:txBody>
      </p:sp>
    </p:spTree>
    <p:extLst>
      <p:ext uri="{BB962C8B-B14F-4D97-AF65-F5344CB8AC3E}">
        <p14:creationId xmlns:p14="http://schemas.microsoft.com/office/powerpoint/2010/main" val="395377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7321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endParaRPr lang="zh-TW" altLang="en-US" sz="5400" dirty="0"/>
          </a:p>
        </p:txBody>
      </p:sp>
      <p:pic>
        <p:nvPicPr>
          <p:cNvPr id="6" name="內容版面配置區 5"/>
          <p:cNvPicPr>
            <a:picLocks noGrp="1" noChangeAspect="1"/>
          </p:cNvPicPr>
          <p:nvPr>
            <p:ph idx="1"/>
          </p:nvPr>
        </p:nvPicPr>
        <p:blipFill>
          <a:blip r:embed="rId2"/>
          <a:stretch>
            <a:fillRect/>
          </a:stretch>
        </p:blipFill>
        <p:spPr>
          <a:xfrm>
            <a:off x="634367" y="1712780"/>
            <a:ext cx="8369535" cy="3578353"/>
          </a:xfrm>
          <a:prstGeom prst="rect">
            <a:avLst/>
          </a:prstGeom>
        </p:spPr>
      </p:pic>
      <p:sp>
        <p:nvSpPr>
          <p:cNvPr id="7" name="矩形 6"/>
          <p:cNvSpPr/>
          <p:nvPr/>
        </p:nvSpPr>
        <p:spPr>
          <a:xfrm>
            <a:off x="279044" y="1025093"/>
            <a:ext cx="3409459" cy="646331"/>
          </a:xfrm>
          <a:prstGeom prst="rect">
            <a:avLst/>
          </a:prstGeom>
          <a:solidFill>
            <a:schemeClr val="tx1"/>
          </a:solidFill>
        </p:spPr>
        <p:txBody>
          <a:bodyPr wrap="none">
            <a:spAutoFit/>
          </a:bodyPr>
          <a:lstStyle/>
          <a:p>
            <a:r>
              <a:rPr lang="en-US" altLang="zh-TW" sz="3600" b="1" dirty="0" smtClean="0">
                <a:solidFill>
                  <a:srgbClr val="FFFF00"/>
                </a:solidFill>
                <a:effectLst>
                  <a:outerShdw blurRad="38100" dist="38100" dir="2700000" algn="tl">
                    <a:srgbClr val="000000">
                      <a:alpha val="43137"/>
                    </a:srgbClr>
                  </a:outerShdw>
                </a:effectLst>
              </a:rPr>
              <a:t>DVWA_1.10_low</a:t>
            </a:r>
            <a:endParaRPr lang="zh-TW" altLang="en-US" sz="3600" b="1" dirty="0">
              <a:solidFill>
                <a:srgbClr val="FFFF00"/>
              </a:solidFill>
              <a:effectLst>
                <a:outerShdw blurRad="38100" dist="38100" dir="2700000" algn="tl">
                  <a:srgbClr val="000000">
                    <a:alpha val="43137"/>
                  </a:srgbClr>
                </a:outerShdw>
              </a:effectLst>
            </a:endParaRPr>
          </a:p>
        </p:txBody>
      </p:sp>
      <p:sp>
        <p:nvSpPr>
          <p:cNvPr id="2" name="向右箭號 1"/>
          <p:cNvSpPr/>
          <p:nvPr/>
        </p:nvSpPr>
        <p:spPr>
          <a:xfrm>
            <a:off x="0" y="4753232"/>
            <a:ext cx="840259" cy="76611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點</a:t>
            </a:r>
            <a:r>
              <a:rPr lang="zh-TW" altLang="en-US" dirty="0"/>
              <a:t>選</a:t>
            </a:r>
          </a:p>
        </p:txBody>
      </p:sp>
      <p:sp>
        <p:nvSpPr>
          <p:cNvPr id="3" name="矩形 2"/>
          <p:cNvSpPr/>
          <p:nvPr/>
        </p:nvSpPr>
        <p:spPr>
          <a:xfrm>
            <a:off x="696097" y="5642779"/>
            <a:ext cx="4572000" cy="646331"/>
          </a:xfrm>
          <a:prstGeom prst="rect">
            <a:avLst/>
          </a:prstGeom>
          <a:solidFill>
            <a:schemeClr val="accent4">
              <a:lumMod val="20000"/>
              <a:lumOff val="80000"/>
            </a:schemeClr>
          </a:solidFill>
        </p:spPr>
        <p:txBody>
          <a:bodyPr>
            <a:spAutoFit/>
          </a:bodyPr>
          <a:lstStyle/>
          <a:p>
            <a:r>
              <a:rPr lang="zh-CN" altLang="en-US" b="1" dirty="0" smtClean="0">
                <a:effectLst>
                  <a:outerShdw blurRad="38100" dist="38100" dir="2700000" algn="tl">
                    <a:srgbClr val="000000">
                      <a:alpha val="43137"/>
                    </a:srgbClr>
                  </a:outerShdw>
                </a:effectLst>
              </a:rPr>
              <a:t>判斷是否存在</a:t>
            </a:r>
            <a:r>
              <a:rPr lang="en-US" altLang="zh-CN" b="1" dirty="0" smtClean="0">
                <a:effectLst>
                  <a:outerShdw blurRad="38100" dist="38100" dir="2700000" algn="tl">
                    <a:srgbClr val="000000">
                      <a:alpha val="43137"/>
                    </a:srgbClr>
                  </a:outerShdw>
                </a:effectLst>
              </a:rPr>
              <a:t>SQL</a:t>
            </a:r>
            <a:r>
              <a:rPr lang="zh-CN" altLang="en-US" b="1" dirty="0" smtClean="0">
                <a:effectLst>
                  <a:outerShdw blurRad="38100" dist="38100" dir="2700000" algn="tl">
                    <a:srgbClr val="000000">
                      <a:alpha val="43137"/>
                    </a:srgbClr>
                  </a:outerShdw>
                </a:effectLst>
              </a:rPr>
              <a:t>注入</a:t>
            </a:r>
            <a:r>
              <a:rPr lang="zh-TW" altLang="en-US" b="1" dirty="0" smtClean="0">
                <a:effectLst>
                  <a:outerShdw blurRad="38100" dist="38100" dir="2700000" algn="tl">
                    <a:srgbClr val="000000">
                      <a:alpha val="43137"/>
                    </a:srgbClr>
                  </a:outerShdw>
                </a:effectLst>
              </a:rPr>
              <a:t>的漏洞</a:t>
            </a:r>
            <a:r>
              <a:rPr lang="en-US" altLang="zh-TW" b="1" dirty="0" smtClean="0">
                <a:effectLst>
                  <a:outerShdw blurRad="38100" dist="38100" dir="2700000" algn="tl">
                    <a:srgbClr val="000000">
                      <a:alpha val="43137"/>
                    </a:srgbClr>
                  </a:outerShdw>
                </a:effectLst>
              </a:rPr>
              <a:t>?</a:t>
            </a:r>
          </a:p>
          <a:p>
            <a:r>
              <a:rPr lang="en-US" altLang="zh-CN" b="1" dirty="0" smtClean="0">
                <a:effectLst>
                  <a:outerShdw blurRad="38100" dist="38100" dir="2700000" algn="tl">
                    <a:srgbClr val="000000">
                      <a:alpha val="43137"/>
                    </a:srgbClr>
                  </a:outerShdw>
                </a:effectLst>
              </a:rPr>
              <a:t>SQL</a:t>
            </a:r>
            <a:r>
              <a:rPr lang="zh-CN" altLang="en-US" b="1" dirty="0" smtClean="0">
                <a:effectLst>
                  <a:outerShdw blurRad="38100" dist="38100" dir="2700000" algn="tl">
                    <a:srgbClr val="000000">
                      <a:alpha val="43137"/>
                    </a:srgbClr>
                  </a:outerShdw>
                </a:effectLst>
              </a:rPr>
              <a:t>注入是字元型還是數字型</a:t>
            </a:r>
            <a:r>
              <a:rPr lang="en-US" altLang="zh-CN" b="1" dirty="0" smtClean="0">
                <a:effectLst>
                  <a:outerShdw blurRad="38100" dist="38100" dir="2700000" algn="tl">
                    <a:srgbClr val="000000">
                      <a:alpha val="43137"/>
                    </a:srgbClr>
                  </a:outerShdw>
                </a:effectLst>
              </a:rPr>
              <a:t>?</a:t>
            </a:r>
            <a:endParaRPr lang="zh-TW" alt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5370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5761" y="121326"/>
            <a:ext cx="7886700" cy="1325563"/>
          </a:xfrm>
        </p:spPr>
        <p:txBody>
          <a:bodyPr>
            <a:normAutofit/>
          </a:bodyPr>
          <a:lstStyle/>
          <a:p>
            <a:r>
              <a:rPr lang="zh-TW" altLang="en-US" dirty="0" smtClean="0"/>
              <a:t>嘗試輸入各種不正常的</a:t>
            </a:r>
            <a:r>
              <a:rPr lang="en-US" altLang="zh-TW" dirty="0" smtClean="0"/>
              <a:t>input</a:t>
            </a:r>
            <a:br>
              <a:rPr lang="en-US" altLang="zh-TW" dirty="0" smtClean="0"/>
            </a:br>
            <a:r>
              <a:rPr lang="en-US" altLang="zh-TW" dirty="0" smtClean="0">
                <a:sym typeface="Wingdings" panose="05000000000000000000" pitchFamily="2" charset="2"/>
              </a:rPr>
              <a:t></a:t>
            </a:r>
            <a:r>
              <a:rPr lang="zh-TW" altLang="en-US" dirty="0" smtClean="0">
                <a:sym typeface="Wingdings" panose="05000000000000000000" pitchFamily="2" charset="2"/>
              </a:rPr>
              <a:t>看看會發生甚麼事</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430942" y="1690689"/>
            <a:ext cx="7910836" cy="3792461"/>
          </a:xfrm>
          <a:prstGeom prst="rect">
            <a:avLst/>
          </a:prstGeom>
        </p:spPr>
      </p:pic>
      <p:sp>
        <p:nvSpPr>
          <p:cNvPr id="7" name="圓角矩形 6"/>
          <p:cNvSpPr/>
          <p:nvPr/>
        </p:nvSpPr>
        <p:spPr>
          <a:xfrm>
            <a:off x="5135712" y="1555038"/>
            <a:ext cx="3892958" cy="20613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zh-TW" altLang="en-US" dirty="0" smtClean="0"/>
              <a:t>正常</a:t>
            </a:r>
            <a:r>
              <a:rPr lang="en-US" altLang="zh-TW" dirty="0" smtClean="0"/>
              <a:t>input</a:t>
            </a:r>
          </a:p>
          <a:p>
            <a:r>
              <a:rPr lang="zh-TW" altLang="en-US" dirty="0" smtClean="0"/>
              <a:t>輸入</a:t>
            </a:r>
            <a:r>
              <a:rPr lang="en-US" altLang="zh-TW" dirty="0" smtClean="0"/>
              <a:t>1</a:t>
            </a:r>
            <a:r>
              <a:rPr lang="zh-TW" altLang="en-US" dirty="0" smtClean="0"/>
              <a:t>，然後</a:t>
            </a:r>
            <a:r>
              <a:rPr lang="zh-TW" altLang="en-US" dirty="0"/>
              <a:t>按</a:t>
            </a:r>
            <a:r>
              <a:rPr lang="en-US" altLang="zh-TW" dirty="0" smtClean="0"/>
              <a:t>Submit</a:t>
            </a:r>
          </a:p>
          <a:p>
            <a:r>
              <a:rPr lang="zh-TW" altLang="en-US" dirty="0"/>
              <a:t>輸入</a:t>
            </a:r>
            <a:r>
              <a:rPr lang="en-US" altLang="zh-TW" dirty="0"/>
              <a:t>2</a:t>
            </a:r>
            <a:r>
              <a:rPr lang="zh-TW" altLang="en-US" dirty="0" smtClean="0"/>
              <a:t>，</a:t>
            </a:r>
            <a:r>
              <a:rPr lang="zh-TW" altLang="en-US" dirty="0"/>
              <a:t>然後按</a:t>
            </a:r>
            <a:r>
              <a:rPr lang="en-US" altLang="zh-TW" dirty="0" smtClean="0"/>
              <a:t>Submit</a:t>
            </a:r>
          </a:p>
          <a:p>
            <a:endParaRPr lang="en-US" altLang="zh-TW" dirty="0" smtClean="0"/>
          </a:p>
          <a:p>
            <a:r>
              <a:rPr lang="zh-TW" altLang="en-US" dirty="0" smtClean="0"/>
              <a:t>不正常輸入</a:t>
            </a:r>
            <a:endParaRPr lang="en-US" altLang="zh-TW" dirty="0" smtClean="0"/>
          </a:p>
          <a:p>
            <a:r>
              <a:rPr lang="zh-TW" altLang="en-US" dirty="0"/>
              <a:t>輸入</a:t>
            </a:r>
            <a:r>
              <a:rPr lang="en-US" altLang="zh-TW" b="1" dirty="0">
                <a:solidFill>
                  <a:srgbClr val="FF0000"/>
                </a:solidFill>
                <a:effectLst>
                  <a:outerShdw blurRad="38100" dist="38100" dir="2700000" algn="tl">
                    <a:srgbClr val="000000">
                      <a:alpha val="43137"/>
                    </a:srgbClr>
                  </a:outerShdw>
                </a:effectLst>
              </a:rPr>
              <a:t>1’</a:t>
            </a:r>
            <a:r>
              <a:rPr lang="zh-TW" altLang="en-US" dirty="0" smtClean="0"/>
              <a:t>，</a:t>
            </a:r>
            <a:r>
              <a:rPr lang="zh-TW" altLang="en-US" dirty="0"/>
              <a:t>然後按</a:t>
            </a:r>
            <a:r>
              <a:rPr lang="en-US" altLang="zh-TW" dirty="0" smtClean="0"/>
              <a:t>Submit</a:t>
            </a:r>
            <a:endParaRPr lang="en-US" altLang="zh-TW" dirty="0"/>
          </a:p>
          <a:p>
            <a:r>
              <a:rPr lang="zh-TW" altLang="en-US" dirty="0"/>
              <a:t>輸入</a:t>
            </a:r>
            <a:r>
              <a:rPr lang="en-US" altLang="zh-TW" b="1" dirty="0">
                <a:solidFill>
                  <a:srgbClr val="FF0000"/>
                </a:solidFill>
                <a:effectLst>
                  <a:outerShdw blurRad="38100" dist="38100" dir="2700000" algn="tl">
                    <a:srgbClr val="000000">
                      <a:alpha val="43137"/>
                    </a:srgbClr>
                  </a:outerShdw>
                </a:effectLst>
              </a:rPr>
              <a:t>1’ and 1=1#</a:t>
            </a:r>
            <a:r>
              <a:rPr lang="zh-TW" altLang="en-US" dirty="0" smtClean="0"/>
              <a:t>，</a:t>
            </a:r>
            <a:r>
              <a:rPr lang="zh-TW" altLang="en-US" dirty="0"/>
              <a:t>然後按</a:t>
            </a:r>
            <a:r>
              <a:rPr lang="en-US" altLang="zh-TW" dirty="0" smtClean="0"/>
              <a:t>Submit</a:t>
            </a:r>
            <a:endParaRPr lang="en-US" altLang="zh-TW" dirty="0"/>
          </a:p>
        </p:txBody>
      </p:sp>
      <p:sp>
        <p:nvSpPr>
          <p:cNvPr id="8" name="圓角矩形 7"/>
          <p:cNvSpPr/>
          <p:nvPr/>
        </p:nvSpPr>
        <p:spPr>
          <a:xfrm>
            <a:off x="264648" y="5836480"/>
            <a:ext cx="8614704" cy="426687"/>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1' and 1=1 </a:t>
            </a:r>
            <a:r>
              <a:rPr kumimoji="0" lang="en-US" altLang="zh-TW" sz="1800" b="1" i="0" u="none" strike="noStrike" kern="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Calibri"/>
                <a:ea typeface="新細明體" panose="02020500000000000000" pitchFamily="18" charset="-120"/>
                <a:cs typeface="+mn-cs"/>
              </a:rPr>
              <a:t>union </a:t>
            </a: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select null, </a:t>
            </a:r>
            <a:r>
              <a:rPr kumimoji="0" lang="en-US" altLang="zh-TW" sz="1800" b="0" i="0" u="none" strike="noStrike" kern="0" cap="none" spc="0" normalizeH="0" baseline="0" noProof="0" dirty="0" err="1" smtClean="0">
                <a:ln>
                  <a:noFill/>
                </a:ln>
                <a:solidFill>
                  <a:prstClr val="black"/>
                </a:solidFill>
                <a:effectLst/>
                <a:uLnTx/>
                <a:uFillTx/>
                <a:latin typeface="Calibri"/>
                <a:ea typeface="新細明體" panose="02020500000000000000" pitchFamily="18" charset="-120"/>
                <a:cs typeface="+mn-cs"/>
              </a:rPr>
              <a:t>table_name</a:t>
            </a: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 from </a:t>
            </a:r>
            <a:r>
              <a:rPr kumimoji="0" lang="en-US" altLang="zh-TW" sz="1800" b="0" i="0" u="none" strike="noStrike" kern="0" cap="none" spc="0" normalizeH="0" baseline="0" noProof="0" dirty="0" err="1" smtClean="0">
                <a:ln>
                  <a:noFill/>
                </a:ln>
                <a:solidFill>
                  <a:prstClr val="black"/>
                </a:solidFill>
                <a:effectLst/>
                <a:uLnTx/>
                <a:uFillTx/>
                <a:latin typeface="Calibri"/>
                <a:ea typeface="新細明體" panose="02020500000000000000" pitchFamily="18" charset="-120"/>
                <a:cs typeface="+mn-cs"/>
              </a:rPr>
              <a:t>information_schema.tables</a:t>
            </a: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a:t>
            </a:r>
          </a:p>
        </p:txBody>
      </p:sp>
      <p:sp>
        <p:nvSpPr>
          <p:cNvPr id="9" name="圓角矩形 8"/>
          <p:cNvSpPr/>
          <p:nvPr/>
        </p:nvSpPr>
        <p:spPr>
          <a:xfrm>
            <a:off x="4386360" y="4784297"/>
            <a:ext cx="4496049" cy="426997"/>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1' and 1=1 </a:t>
            </a:r>
            <a:r>
              <a:rPr kumimoji="0" lang="en-US" altLang="zh-TW" sz="1800" b="1" i="0" u="none" strike="noStrike" kern="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Calibri"/>
                <a:ea typeface="新細明體" panose="02020500000000000000" pitchFamily="18" charset="-120"/>
                <a:cs typeface="+mn-cs"/>
              </a:rPr>
              <a:t>union</a:t>
            </a: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 select database(), user()#</a:t>
            </a:r>
          </a:p>
        </p:txBody>
      </p:sp>
      <p:sp>
        <p:nvSpPr>
          <p:cNvPr id="10" name="圓角矩形 9"/>
          <p:cNvSpPr/>
          <p:nvPr/>
        </p:nvSpPr>
        <p:spPr>
          <a:xfrm>
            <a:off x="75178" y="6333160"/>
            <a:ext cx="8027283" cy="491480"/>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1' and 1=1 </a:t>
            </a:r>
            <a:r>
              <a:rPr kumimoji="0" lang="en-US" altLang="zh-TW" sz="1800" b="1" i="0" u="none" strike="noStrike" kern="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Calibri"/>
                <a:ea typeface="新細明體" panose="02020500000000000000" pitchFamily="18" charset="-120"/>
                <a:cs typeface="+mn-cs"/>
              </a:rPr>
              <a:t>union</a:t>
            </a: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 select user, password from users#</a:t>
            </a:r>
          </a:p>
        </p:txBody>
      </p:sp>
      <p:sp>
        <p:nvSpPr>
          <p:cNvPr id="11" name="圓角矩形 10"/>
          <p:cNvSpPr/>
          <p:nvPr/>
        </p:nvSpPr>
        <p:spPr>
          <a:xfrm>
            <a:off x="2067696" y="5343079"/>
            <a:ext cx="7076303" cy="426687"/>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1' and 1=1 </a:t>
            </a:r>
            <a:r>
              <a:rPr kumimoji="0" lang="en-US" altLang="zh-TW" sz="1800" b="1" i="0" u="none" strike="noStrike" kern="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Calibri"/>
                <a:ea typeface="新細明體" panose="02020500000000000000" pitchFamily="18" charset="-120"/>
                <a:cs typeface="+mn-cs"/>
              </a:rPr>
              <a:t>union </a:t>
            </a: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select </a:t>
            </a:r>
            <a:r>
              <a:rPr kumimoji="0" lang="en-US" altLang="zh-TW" sz="1800" b="0" i="0" u="none" strike="noStrike" kern="0" cap="none" spc="0" normalizeH="0" baseline="0" noProof="0" dirty="0" err="1" smtClean="0">
                <a:ln>
                  <a:noFill/>
                </a:ln>
                <a:solidFill>
                  <a:prstClr val="black"/>
                </a:solidFill>
                <a:effectLst/>
                <a:uLnTx/>
                <a:uFillTx/>
                <a:latin typeface="Calibri"/>
                <a:ea typeface="新細明體" panose="02020500000000000000" pitchFamily="18" charset="-120"/>
                <a:cs typeface="+mn-cs"/>
              </a:rPr>
              <a:t>table_name</a:t>
            </a: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 from </a:t>
            </a:r>
            <a:r>
              <a:rPr kumimoji="0" lang="en-US" altLang="zh-TW" sz="1800" b="0" i="0" u="none" strike="noStrike" kern="0" cap="none" spc="0" normalizeH="0" baseline="0" noProof="0" dirty="0" err="1" smtClean="0">
                <a:ln>
                  <a:noFill/>
                </a:ln>
                <a:solidFill>
                  <a:prstClr val="black"/>
                </a:solidFill>
                <a:effectLst/>
                <a:uLnTx/>
                <a:uFillTx/>
                <a:latin typeface="Calibri"/>
                <a:ea typeface="新細明體" panose="02020500000000000000" pitchFamily="18" charset="-120"/>
                <a:cs typeface="+mn-cs"/>
              </a:rPr>
              <a:t>information_schema.tables</a:t>
            </a: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a:t>
            </a:r>
          </a:p>
        </p:txBody>
      </p:sp>
      <p:sp>
        <p:nvSpPr>
          <p:cNvPr id="12" name="弧形向右箭號 11"/>
          <p:cNvSpPr/>
          <p:nvPr/>
        </p:nvSpPr>
        <p:spPr>
          <a:xfrm rot="3366950">
            <a:off x="3901952" y="1350093"/>
            <a:ext cx="345105" cy="2233313"/>
          </a:xfrm>
          <a:prstGeom prst="curvedRightArrow">
            <a:avLst>
              <a:gd name="adj1" fmla="val 17750"/>
              <a:gd name="adj2" fmla="val 58815"/>
              <a:gd name="adj3" fmla="val 402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圓角矩形 12"/>
          <p:cNvSpPr/>
          <p:nvPr/>
        </p:nvSpPr>
        <p:spPr>
          <a:xfrm>
            <a:off x="4537996" y="4225516"/>
            <a:ext cx="4121227" cy="426997"/>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1' and 1=1 </a:t>
            </a:r>
            <a:r>
              <a:rPr kumimoji="0" lang="en-US" altLang="zh-TW" sz="1800" b="1" i="0" u="none" strike="noStrike" kern="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Calibri"/>
                <a:ea typeface="新細明體" panose="02020500000000000000" pitchFamily="18" charset="-120"/>
                <a:cs typeface="+mn-cs"/>
              </a:rPr>
              <a:t>union</a:t>
            </a: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 select database()#</a:t>
            </a:r>
          </a:p>
        </p:txBody>
      </p:sp>
    </p:spTree>
    <p:extLst>
      <p:ext uri="{BB962C8B-B14F-4D97-AF65-F5344CB8AC3E}">
        <p14:creationId xmlns:p14="http://schemas.microsoft.com/office/powerpoint/2010/main" val="1445299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p:cNvPicPr>
            <a:picLocks noChangeAspect="1"/>
          </p:cNvPicPr>
          <p:nvPr/>
        </p:nvPicPr>
        <p:blipFill>
          <a:blip r:embed="rId2"/>
          <a:stretch>
            <a:fillRect/>
          </a:stretch>
        </p:blipFill>
        <p:spPr>
          <a:xfrm>
            <a:off x="4752452" y="3312530"/>
            <a:ext cx="2979863" cy="3371378"/>
          </a:xfrm>
          <a:prstGeom prst="rect">
            <a:avLst/>
          </a:prstGeom>
        </p:spPr>
      </p:pic>
      <p:pic>
        <p:nvPicPr>
          <p:cNvPr id="19" name="圖片 18"/>
          <p:cNvPicPr>
            <a:picLocks noChangeAspect="1"/>
          </p:cNvPicPr>
          <p:nvPr/>
        </p:nvPicPr>
        <p:blipFill>
          <a:blip r:embed="rId3"/>
          <a:stretch>
            <a:fillRect/>
          </a:stretch>
        </p:blipFill>
        <p:spPr>
          <a:xfrm>
            <a:off x="3830291" y="2679922"/>
            <a:ext cx="882637" cy="882637"/>
          </a:xfrm>
          <a:prstGeom prst="rect">
            <a:avLst/>
          </a:prstGeom>
        </p:spPr>
      </p:pic>
      <p:sp>
        <p:nvSpPr>
          <p:cNvPr id="2" name="標題 1"/>
          <p:cNvSpPr>
            <a:spLocks noGrp="1"/>
          </p:cNvSpPr>
          <p:nvPr>
            <p:ph type="title"/>
          </p:nvPr>
        </p:nvSpPr>
        <p:spPr>
          <a:xfrm>
            <a:off x="-46232" y="98253"/>
            <a:ext cx="7886700" cy="635774"/>
          </a:xfrm>
        </p:spPr>
        <p:txBody>
          <a:bodyPr>
            <a:normAutofit fontScale="90000"/>
          </a:bodyPr>
          <a:lstStyle/>
          <a:p>
            <a:r>
              <a:rPr lang="zh-TW" altLang="en-US" dirty="0" smtClean="0"/>
              <a:t>不正常</a:t>
            </a:r>
            <a:r>
              <a:rPr lang="en-US" altLang="zh-TW" dirty="0" smtClean="0"/>
              <a:t>input</a:t>
            </a:r>
            <a:r>
              <a:rPr lang="zh-TW" altLang="en-US" dirty="0" smtClean="0"/>
              <a:t>的輸出結果</a:t>
            </a:r>
            <a:endParaRPr lang="zh-TW" altLang="en-US" dirty="0"/>
          </a:p>
        </p:txBody>
      </p:sp>
      <p:pic>
        <p:nvPicPr>
          <p:cNvPr id="6" name="內容版面配置區 5"/>
          <p:cNvPicPr>
            <a:picLocks noGrp="1" noChangeAspect="1"/>
          </p:cNvPicPr>
          <p:nvPr>
            <p:ph idx="1"/>
          </p:nvPr>
        </p:nvPicPr>
        <p:blipFill>
          <a:blip r:embed="rId4"/>
          <a:stretch>
            <a:fillRect/>
          </a:stretch>
        </p:blipFill>
        <p:spPr>
          <a:xfrm>
            <a:off x="708051" y="1320892"/>
            <a:ext cx="7572406" cy="471375"/>
          </a:xfrm>
          <a:prstGeom prst="rect">
            <a:avLst/>
          </a:prstGeom>
        </p:spPr>
      </p:pic>
      <p:sp>
        <p:nvSpPr>
          <p:cNvPr id="7" name="圓角矩形 6"/>
          <p:cNvSpPr/>
          <p:nvPr/>
        </p:nvSpPr>
        <p:spPr>
          <a:xfrm>
            <a:off x="0" y="734027"/>
            <a:ext cx="3892958" cy="40547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zh-TW" altLang="en-US" dirty="0" smtClean="0"/>
              <a:t>輸入</a:t>
            </a:r>
            <a:r>
              <a:rPr lang="en-US" altLang="zh-TW" b="1" dirty="0">
                <a:solidFill>
                  <a:srgbClr val="FF0000"/>
                </a:solidFill>
                <a:effectLst>
                  <a:outerShdw blurRad="38100" dist="38100" dir="2700000" algn="tl">
                    <a:srgbClr val="000000">
                      <a:alpha val="43137"/>
                    </a:srgbClr>
                  </a:outerShdw>
                </a:effectLst>
              </a:rPr>
              <a:t>1’</a:t>
            </a:r>
            <a:r>
              <a:rPr lang="zh-TW" altLang="en-US" dirty="0" smtClean="0"/>
              <a:t>，</a:t>
            </a:r>
            <a:r>
              <a:rPr lang="zh-TW" altLang="en-US" dirty="0"/>
              <a:t>然後按</a:t>
            </a:r>
            <a:r>
              <a:rPr lang="en-US" altLang="zh-TW" dirty="0" smtClean="0"/>
              <a:t>Submit</a:t>
            </a:r>
            <a:endParaRPr lang="en-US" altLang="zh-TW" dirty="0"/>
          </a:p>
        </p:txBody>
      </p:sp>
      <p:sp>
        <p:nvSpPr>
          <p:cNvPr id="9" name="圓角矩形 8"/>
          <p:cNvSpPr/>
          <p:nvPr/>
        </p:nvSpPr>
        <p:spPr>
          <a:xfrm>
            <a:off x="0" y="2875255"/>
            <a:ext cx="3892958" cy="4919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zh-TW" altLang="en-US" dirty="0" smtClean="0"/>
              <a:t>輸入</a:t>
            </a:r>
            <a:r>
              <a:rPr lang="en-US" altLang="zh-TW" b="1" dirty="0">
                <a:solidFill>
                  <a:srgbClr val="FF0000"/>
                </a:solidFill>
                <a:effectLst>
                  <a:outerShdw blurRad="38100" dist="38100" dir="2700000" algn="tl">
                    <a:srgbClr val="000000">
                      <a:alpha val="43137"/>
                    </a:srgbClr>
                  </a:outerShdw>
                </a:effectLst>
              </a:rPr>
              <a:t>1’ and 1=1#</a:t>
            </a:r>
            <a:r>
              <a:rPr lang="zh-TW" altLang="en-US" dirty="0" smtClean="0"/>
              <a:t>，</a:t>
            </a:r>
            <a:r>
              <a:rPr lang="zh-TW" altLang="en-US" dirty="0"/>
              <a:t>然後按</a:t>
            </a:r>
            <a:r>
              <a:rPr lang="en-US" altLang="zh-TW" dirty="0" smtClean="0"/>
              <a:t>Submit</a:t>
            </a:r>
            <a:endParaRPr lang="en-US" altLang="zh-TW" dirty="0"/>
          </a:p>
        </p:txBody>
      </p:sp>
      <p:sp>
        <p:nvSpPr>
          <p:cNvPr id="10" name="矩形 9"/>
          <p:cNvSpPr/>
          <p:nvPr/>
        </p:nvSpPr>
        <p:spPr>
          <a:xfrm>
            <a:off x="685691" y="1978227"/>
            <a:ext cx="7154777" cy="646331"/>
          </a:xfrm>
          <a:prstGeom prst="rect">
            <a:avLst/>
          </a:prstGeom>
        </p:spPr>
        <p:txBody>
          <a:bodyPr wrap="square">
            <a:spAutoFit/>
          </a:bodyPr>
          <a:lstStyle/>
          <a:p>
            <a:r>
              <a:rPr lang="en-US" altLang="zh-TW" dirty="0"/>
              <a:t>You have an error in your SQL syntax; check the manual that corresponds to your MySQL server version for the right syntax to use near ''1''' at line 1</a:t>
            </a:r>
            <a:endParaRPr lang="zh-TW" altLang="en-US" dirty="0"/>
          </a:p>
        </p:txBody>
      </p:sp>
      <p:pic>
        <p:nvPicPr>
          <p:cNvPr id="12" name="圖片 11"/>
          <p:cNvPicPr>
            <a:picLocks noChangeAspect="1"/>
          </p:cNvPicPr>
          <p:nvPr/>
        </p:nvPicPr>
        <p:blipFill rotWithShape="1">
          <a:blip r:embed="rId5"/>
          <a:srcRect r="50507"/>
          <a:stretch/>
        </p:blipFill>
        <p:spPr>
          <a:xfrm>
            <a:off x="685691" y="3463283"/>
            <a:ext cx="3036172" cy="1274193"/>
          </a:xfrm>
          <a:prstGeom prst="rect">
            <a:avLst/>
          </a:prstGeom>
        </p:spPr>
      </p:pic>
      <p:sp>
        <p:nvSpPr>
          <p:cNvPr id="13" name="向右箭號 12"/>
          <p:cNvSpPr/>
          <p:nvPr/>
        </p:nvSpPr>
        <p:spPr>
          <a:xfrm>
            <a:off x="205946" y="1355063"/>
            <a:ext cx="411892" cy="918182"/>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向右箭號 13"/>
          <p:cNvSpPr/>
          <p:nvPr/>
        </p:nvSpPr>
        <p:spPr>
          <a:xfrm>
            <a:off x="198556" y="3463283"/>
            <a:ext cx="411892" cy="918182"/>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圓角矩形 14"/>
          <p:cNvSpPr/>
          <p:nvPr/>
        </p:nvSpPr>
        <p:spPr>
          <a:xfrm>
            <a:off x="4650260" y="2875255"/>
            <a:ext cx="3892958" cy="4919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zh-TW" altLang="en-US" dirty="0" smtClean="0"/>
              <a:t>輸入</a:t>
            </a:r>
            <a:r>
              <a:rPr lang="en-US" altLang="zh-TW" b="1" dirty="0">
                <a:solidFill>
                  <a:srgbClr val="FF0000"/>
                </a:solidFill>
                <a:effectLst>
                  <a:outerShdw blurRad="38100" dist="38100" dir="2700000" algn="tl">
                    <a:srgbClr val="000000">
                      <a:alpha val="43137"/>
                    </a:srgbClr>
                  </a:outerShdw>
                </a:effectLst>
              </a:rPr>
              <a:t>1’ </a:t>
            </a:r>
            <a:r>
              <a:rPr lang="en-US" altLang="zh-TW" b="1" dirty="0" smtClean="0">
                <a:solidFill>
                  <a:srgbClr val="FF0000"/>
                </a:solidFill>
                <a:effectLst>
                  <a:outerShdw blurRad="38100" dist="38100" dir="2700000" algn="tl">
                    <a:srgbClr val="000000">
                      <a:alpha val="43137"/>
                    </a:srgbClr>
                  </a:outerShdw>
                </a:effectLst>
              </a:rPr>
              <a:t>or </a:t>
            </a:r>
            <a:r>
              <a:rPr lang="en-US" altLang="zh-TW" b="1" dirty="0">
                <a:solidFill>
                  <a:srgbClr val="FF0000"/>
                </a:solidFill>
                <a:effectLst>
                  <a:outerShdw blurRad="38100" dist="38100" dir="2700000" algn="tl">
                    <a:srgbClr val="000000">
                      <a:alpha val="43137"/>
                    </a:srgbClr>
                  </a:outerShdw>
                </a:effectLst>
              </a:rPr>
              <a:t>1=1#</a:t>
            </a:r>
            <a:r>
              <a:rPr lang="zh-TW" altLang="en-US" dirty="0" smtClean="0"/>
              <a:t>，</a:t>
            </a:r>
            <a:r>
              <a:rPr lang="zh-TW" altLang="en-US" dirty="0"/>
              <a:t>然後按</a:t>
            </a:r>
            <a:r>
              <a:rPr lang="en-US" altLang="zh-TW" dirty="0" smtClean="0"/>
              <a:t>Submit</a:t>
            </a:r>
            <a:endParaRPr lang="en-US" altLang="zh-TW" dirty="0"/>
          </a:p>
        </p:txBody>
      </p:sp>
      <p:sp>
        <p:nvSpPr>
          <p:cNvPr id="17" name="向右箭號 16"/>
          <p:cNvSpPr/>
          <p:nvPr/>
        </p:nvSpPr>
        <p:spPr>
          <a:xfrm>
            <a:off x="4455336" y="3367228"/>
            <a:ext cx="411892" cy="918182"/>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4362515" y="6383012"/>
            <a:ext cx="4665470" cy="369332"/>
          </a:xfrm>
          <a:prstGeom prst="rect">
            <a:avLst/>
          </a:prstGeom>
          <a:solidFill>
            <a:schemeClr val="accent4">
              <a:lumMod val="20000"/>
              <a:lumOff val="80000"/>
            </a:schemeClr>
          </a:solidFill>
        </p:spPr>
        <p:txBody>
          <a:bodyPr wrap="square">
            <a:spAutoFit/>
          </a:bodyPr>
          <a:lstStyle/>
          <a:p>
            <a:r>
              <a:rPr lang="zh-TW" altLang="en-US" dirty="0" smtClean="0"/>
              <a:t>得到所有使用</a:t>
            </a:r>
            <a:r>
              <a:rPr lang="zh-TW" altLang="en-US" dirty="0"/>
              <a:t>者</a:t>
            </a:r>
            <a:r>
              <a:rPr lang="zh-TW" altLang="en-US" dirty="0" smtClean="0"/>
              <a:t>的</a:t>
            </a:r>
            <a:r>
              <a:rPr lang="en-US" altLang="zh-TW" dirty="0" smtClean="0"/>
              <a:t>First </a:t>
            </a:r>
            <a:r>
              <a:rPr lang="en-US" altLang="zh-TW" dirty="0" err="1" smtClean="0"/>
              <a:t>name,Surname</a:t>
            </a:r>
            <a:r>
              <a:rPr lang="zh-TW" altLang="en-US" dirty="0" smtClean="0"/>
              <a:t>的資料</a:t>
            </a:r>
            <a:endParaRPr lang="zh-TW" altLang="en-US" dirty="0"/>
          </a:p>
        </p:txBody>
      </p:sp>
      <p:sp>
        <p:nvSpPr>
          <p:cNvPr id="21" name="向右箭號 20"/>
          <p:cNvSpPr/>
          <p:nvPr/>
        </p:nvSpPr>
        <p:spPr>
          <a:xfrm>
            <a:off x="3926594" y="6328780"/>
            <a:ext cx="477795" cy="47779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7011605" y="4260495"/>
            <a:ext cx="1903085" cy="646331"/>
          </a:xfrm>
          <a:prstGeom prst="rect">
            <a:avLst/>
          </a:prstGeom>
          <a:solidFill>
            <a:schemeClr val="accent4">
              <a:lumMod val="20000"/>
              <a:lumOff val="80000"/>
            </a:schemeClr>
          </a:solidFill>
        </p:spPr>
        <p:txBody>
          <a:bodyPr wrap="none">
            <a:spAutoFit/>
          </a:bodyPr>
          <a:lstStyle/>
          <a:p>
            <a:r>
              <a:rPr lang="zh-TW" altLang="en-US" b="1" dirty="0" smtClean="0">
                <a:effectLst>
                  <a:outerShdw blurRad="38100" dist="38100" dir="2700000" algn="tl">
                    <a:srgbClr val="000000">
                      <a:alpha val="43137"/>
                    </a:srgbClr>
                  </a:outerShdw>
                </a:effectLst>
              </a:rPr>
              <a:t>存在</a:t>
            </a:r>
            <a:r>
              <a:rPr lang="en-US" altLang="zh-TW" b="1" dirty="0" smtClean="0">
                <a:effectLst>
                  <a:outerShdw blurRad="38100" dist="38100" dir="2700000" algn="tl">
                    <a:srgbClr val="000000">
                      <a:alpha val="43137"/>
                    </a:srgbClr>
                  </a:outerShdw>
                </a:effectLst>
              </a:rPr>
              <a:t>SQL Injection</a:t>
            </a:r>
          </a:p>
          <a:p>
            <a:r>
              <a:rPr lang="zh-TW" altLang="en-US" b="1" dirty="0" smtClean="0">
                <a:effectLst>
                  <a:outerShdw blurRad="38100" dist="38100" dir="2700000" algn="tl">
                    <a:srgbClr val="000000">
                      <a:alpha val="43137"/>
                    </a:srgbClr>
                  </a:outerShdw>
                </a:effectLst>
              </a:rPr>
              <a:t>的</a:t>
            </a:r>
            <a:r>
              <a:rPr lang="zh-TW" altLang="en-US" b="1" dirty="0">
                <a:effectLst>
                  <a:outerShdw blurRad="38100" dist="38100" dir="2700000" algn="tl">
                    <a:srgbClr val="000000">
                      <a:alpha val="43137"/>
                    </a:srgbClr>
                  </a:outerShdw>
                </a:effectLst>
              </a:rPr>
              <a:t>漏洞</a:t>
            </a:r>
          </a:p>
        </p:txBody>
      </p:sp>
      <p:sp>
        <p:nvSpPr>
          <p:cNvPr id="23" name="向右箭號 22"/>
          <p:cNvSpPr/>
          <p:nvPr/>
        </p:nvSpPr>
        <p:spPr>
          <a:xfrm>
            <a:off x="6596739" y="4505788"/>
            <a:ext cx="411892" cy="918182"/>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08904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757880"/>
            <a:ext cx="9144000" cy="4283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kern="0" dirty="0">
                <a:solidFill>
                  <a:prstClr val="black"/>
                </a:solidFill>
              </a:rPr>
              <a:t>1' </a:t>
            </a:r>
            <a:r>
              <a:rPr lang="en-US" altLang="zh-TW" kern="0" dirty="0" smtClean="0">
                <a:solidFill>
                  <a:prstClr val="black"/>
                </a:solidFill>
              </a:rPr>
              <a:t>or ‘</a:t>
            </a:r>
            <a:r>
              <a:rPr lang="en-US" altLang="zh-TW" kern="0" dirty="0" err="1" smtClean="0">
                <a:solidFill>
                  <a:prstClr val="black"/>
                </a:solidFill>
              </a:rPr>
              <a:t>abcd</a:t>
            </a:r>
            <a:r>
              <a:rPr lang="en-US" altLang="zh-TW" kern="0" dirty="0" smtClean="0">
                <a:solidFill>
                  <a:prstClr val="black"/>
                </a:solidFill>
              </a:rPr>
              <a:t>’=‘</a:t>
            </a:r>
            <a:r>
              <a:rPr lang="en-US" altLang="zh-TW" kern="0" dirty="0" err="1" smtClean="0">
                <a:solidFill>
                  <a:prstClr val="black"/>
                </a:solidFill>
              </a:rPr>
              <a:t>abcd</a:t>
            </a:r>
            <a:r>
              <a:rPr lang="en-US" altLang="zh-TW" kern="0" dirty="0" smtClean="0">
                <a:solidFill>
                  <a:prstClr val="black"/>
                </a:solidFill>
              </a:rPr>
              <a:t> </a:t>
            </a:r>
            <a:endParaRPr lang="en-US" altLang="zh-TW" kern="0" dirty="0">
              <a:solidFill>
                <a:prstClr val="black"/>
              </a:solidFill>
            </a:endParaRPr>
          </a:p>
        </p:txBody>
      </p:sp>
      <p:pic>
        <p:nvPicPr>
          <p:cNvPr id="11" name="圖片 10"/>
          <p:cNvPicPr>
            <a:picLocks noChangeAspect="1"/>
          </p:cNvPicPr>
          <p:nvPr/>
        </p:nvPicPr>
        <p:blipFill rotWithShape="1">
          <a:blip r:embed="rId2"/>
          <a:srcRect l="33874" t="4553" r="21261" b="34740"/>
          <a:stretch/>
        </p:blipFill>
        <p:spPr>
          <a:xfrm>
            <a:off x="354790" y="1817464"/>
            <a:ext cx="6710025" cy="4917989"/>
          </a:xfrm>
          <a:prstGeom prst="rect">
            <a:avLst/>
          </a:prstGeom>
        </p:spPr>
      </p:pic>
      <p:sp>
        <p:nvSpPr>
          <p:cNvPr id="13" name="矩形 12"/>
          <p:cNvSpPr/>
          <p:nvPr/>
        </p:nvSpPr>
        <p:spPr>
          <a:xfrm>
            <a:off x="90615" y="126317"/>
            <a:ext cx="5486401" cy="461665"/>
          </a:xfrm>
          <a:prstGeom prst="rect">
            <a:avLst/>
          </a:prstGeom>
        </p:spPr>
        <p:txBody>
          <a:bodyPr wrap="square">
            <a:spAutoFit/>
          </a:bodyPr>
          <a:lstStyle/>
          <a:p>
            <a:r>
              <a:rPr lang="zh-TW" altLang="en-US" sz="2400" dirty="0" smtClean="0"/>
              <a:t>測試是否存在 </a:t>
            </a:r>
            <a:r>
              <a:rPr lang="en-US" altLang="zh-TW" sz="2400" dirty="0"/>
              <a:t>string </a:t>
            </a:r>
            <a:r>
              <a:rPr lang="en-US" altLang="zh-TW" sz="2400" dirty="0" smtClean="0"/>
              <a:t>SQL Injection</a:t>
            </a:r>
            <a:r>
              <a:rPr lang="zh-TW" altLang="en-US" sz="2400" dirty="0" smtClean="0"/>
              <a:t> 的</a:t>
            </a:r>
            <a:r>
              <a:rPr lang="zh-TW" altLang="en-US" sz="2400" dirty="0"/>
              <a:t>漏洞</a:t>
            </a:r>
          </a:p>
        </p:txBody>
      </p:sp>
      <p:sp>
        <p:nvSpPr>
          <p:cNvPr id="9" name="矩形 8"/>
          <p:cNvSpPr/>
          <p:nvPr/>
        </p:nvSpPr>
        <p:spPr>
          <a:xfrm>
            <a:off x="5273421" y="3576754"/>
            <a:ext cx="2422458" cy="1569660"/>
          </a:xfrm>
          <a:prstGeom prst="rect">
            <a:avLst/>
          </a:prstGeom>
          <a:solidFill>
            <a:schemeClr val="accent4">
              <a:lumMod val="20000"/>
              <a:lumOff val="80000"/>
            </a:schemeClr>
          </a:solidFill>
        </p:spPr>
        <p:txBody>
          <a:bodyPr wrap="none">
            <a:spAutoFit/>
          </a:bodyPr>
          <a:lstStyle/>
          <a:p>
            <a:r>
              <a:rPr lang="zh-TW" altLang="en-US" sz="3200" b="1" dirty="0" smtClean="0">
                <a:effectLst>
                  <a:outerShdw blurRad="38100" dist="38100" dir="2700000" algn="tl">
                    <a:srgbClr val="000000">
                      <a:alpha val="43137"/>
                    </a:srgbClr>
                  </a:outerShdw>
                </a:effectLst>
              </a:rPr>
              <a:t>存在 </a:t>
            </a:r>
            <a:r>
              <a:rPr lang="en-US" altLang="zh-TW" sz="3200" b="1" dirty="0" smtClean="0">
                <a:effectLst>
                  <a:outerShdw blurRad="38100" dist="38100" dir="2700000" algn="tl">
                    <a:srgbClr val="000000">
                      <a:alpha val="43137"/>
                    </a:srgbClr>
                  </a:outerShdw>
                </a:effectLst>
              </a:rPr>
              <a:t>string </a:t>
            </a:r>
          </a:p>
          <a:p>
            <a:r>
              <a:rPr lang="en-US" altLang="zh-TW" sz="3200" b="1" dirty="0" smtClean="0">
                <a:effectLst>
                  <a:outerShdw blurRad="38100" dist="38100" dir="2700000" algn="tl">
                    <a:srgbClr val="000000">
                      <a:alpha val="43137"/>
                    </a:srgbClr>
                  </a:outerShdw>
                </a:effectLst>
              </a:rPr>
              <a:t>SQL Injection</a:t>
            </a:r>
          </a:p>
          <a:p>
            <a:r>
              <a:rPr lang="zh-TW" altLang="en-US" sz="3200" b="1" dirty="0" smtClean="0">
                <a:effectLst>
                  <a:outerShdw blurRad="38100" dist="38100" dir="2700000" algn="tl">
                    <a:srgbClr val="000000">
                      <a:alpha val="43137"/>
                    </a:srgbClr>
                  </a:outerShdw>
                </a:effectLst>
              </a:rPr>
              <a:t>的漏洞</a:t>
            </a:r>
            <a:r>
              <a:rPr lang="en-US" altLang="zh-TW" sz="3200" b="1" dirty="0" smtClean="0">
                <a:effectLst>
                  <a:outerShdw blurRad="38100" dist="38100" dir="2700000" algn="tl">
                    <a:srgbClr val="000000">
                      <a:alpha val="43137"/>
                    </a:srgbClr>
                  </a:outerShdw>
                </a:effectLst>
              </a:rPr>
              <a:t>!!</a:t>
            </a:r>
            <a:endParaRPr lang="zh-TW" altLang="en-US" sz="3200" b="1" dirty="0">
              <a:effectLst>
                <a:outerShdw blurRad="38100" dist="38100" dir="2700000" algn="tl">
                  <a:srgbClr val="000000">
                    <a:alpha val="43137"/>
                  </a:srgbClr>
                </a:outerShdw>
              </a:effectLst>
            </a:endParaRPr>
          </a:p>
        </p:txBody>
      </p:sp>
      <p:sp>
        <p:nvSpPr>
          <p:cNvPr id="14" name="矩形 13"/>
          <p:cNvSpPr/>
          <p:nvPr/>
        </p:nvSpPr>
        <p:spPr>
          <a:xfrm>
            <a:off x="0" y="1209468"/>
            <a:ext cx="6433751" cy="584775"/>
          </a:xfrm>
          <a:prstGeom prst="rect">
            <a:avLst/>
          </a:prstGeom>
          <a:solidFill>
            <a:srgbClr val="FFFF00"/>
          </a:solidFill>
        </p:spPr>
        <p:txBody>
          <a:bodyPr wrap="square">
            <a:spAutoFit/>
          </a:bodyPr>
          <a:lstStyle/>
          <a:p>
            <a:r>
              <a:rPr lang="zh-TW" altLang="en-US" sz="3200" dirty="0" smtClean="0"/>
              <a:t>輸入的類型是</a:t>
            </a:r>
            <a:r>
              <a:rPr lang="en-US" altLang="zh-TW" sz="3200" dirty="0" smtClean="0"/>
              <a:t>string,</a:t>
            </a:r>
            <a:r>
              <a:rPr lang="zh-TW" altLang="en-US" sz="3200" dirty="0" smtClean="0"/>
              <a:t>要加單引號</a:t>
            </a:r>
            <a:endParaRPr lang="en-US" altLang="zh-TW" sz="3200" dirty="0"/>
          </a:p>
        </p:txBody>
      </p:sp>
    </p:spTree>
    <p:extLst>
      <p:ext uri="{BB962C8B-B14F-4D97-AF65-F5344CB8AC3E}">
        <p14:creationId xmlns:p14="http://schemas.microsoft.com/office/powerpoint/2010/main" val="2104778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899719"/>
            <a:ext cx="9144000" cy="17628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400" dirty="0" smtClean="0"/>
              <a:t>存在有</a:t>
            </a:r>
            <a:r>
              <a:rPr lang="en-US" altLang="zh-TW" sz="4400" dirty="0" smtClean="0"/>
              <a:t>SQL Injection</a:t>
            </a:r>
            <a:r>
              <a:rPr lang="zh-TW" altLang="en-US" sz="4400" dirty="0" smtClean="0"/>
              <a:t>漏洞的網站</a:t>
            </a:r>
            <a:endParaRPr lang="en-US" altLang="zh-TW" sz="4400" dirty="0" smtClean="0"/>
          </a:p>
          <a:p>
            <a:pPr algn="ctr"/>
            <a:r>
              <a:rPr lang="zh-TW" altLang="en-US" sz="4400" dirty="0" smtClean="0"/>
              <a:t>駭客可以做甚麼</a:t>
            </a:r>
            <a:r>
              <a:rPr lang="en-US" altLang="zh-TW" sz="4400" dirty="0" smtClean="0"/>
              <a:t>??</a:t>
            </a:r>
            <a:endParaRPr lang="zh-TW" altLang="en-US" sz="4400" dirty="0"/>
          </a:p>
        </p:txBody>
      </p:sp>
    </p:spTree>
    <p:extLst>
      <p:ext uri="{BB962C8B-B14F-4D97-AF65-F5344CB8AC3E}">
        <p14:creationId xmlns:p14="http://schemas.microsoft.com/office/powerpoint/2010/main" val="14611586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圖片 20"/>
          <p:cNvPicPr>
            <a:picLocks noChangeAspect="1"/>
          </p:cNvPicPr>
          <p:nvPr/>
        </p:nvPicPr>
        <p:blipFill rotWithShape="1">
          <a:blip r:embed="rId2"/>
          <a:srcRect l="34685" t="22515" r="21892" b="54532"/>
          <a:stretch/>
        </p:blipFill>
        <p:spPr>
          <a:xfrm>
            <a:off x="601363" y="4592382"/>
            <a:ext cx="6305833" cy="1805407"/>
          </a:xfrm>
          <a:prstGeom prst="rect">
            <a:avLst/>
          </a:prstGeom>
        </p:spPr>
      </p:pic>
      <p:sp>
        <p:nvSpPr>
          <p:cNvPr id="4" name="矩形 3"/>
          <p:cNvSpPr/>
          <p:nvPr/>
        </p:nvSpPr>
        <p:spPr>
          <a:xfrm>
            <a:off x="345989" y="1897461"/>
            <a:ext cx="8486539" cy="461665"/>
          </a:xfrm>
          <a:prstGeom prst="rect">
            <a:avLst/>
          </a:prstGeom>
        </p:spPr>
        <p:txBody>
          <a:bodyPr wrap="square">
            <a:spAutoFit/>
          </a:bodyPr>
          <a:lstStyle/>
          <a:p>
            <a:r>
              <a:rPr lang="en-US" altLang="zh-TW" sz="2400" dirty="0"/>
              <a:t>The used SELECT statements have a different number of columns</a:t>
            </a:r>
            <a:endParaRPr lang="zh-TW" altLang="en-US" sz="2400" dirty="0"/>
          </a:p>
        </p:txBody>
      </p:sp>
      <p:sp>
        <p:nvSpPr>
          <p:cNvPr id="6" name="矩形 5"/>
          <p:cNvSpPr/>
          <p:nvPr/>
        </p:nvSpPr>
        <p:spPr>
          <a:xfrm>
            <a:off x="0" y="4020065"/>
            <a:ext cx="9144000" cy="4283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kern="0" dirty="0">
                <a:solidFill>
                  <a:prstClr val="black"/>
                </a:solidFill>
              </a:rPr>
              <a:t>1'</a:t>
            </a:r>
            <a:r>
              <a:rPr lang="en-US" altLang="zh-TW" b="1" kern="0" dirty="0">
                <a:solidFill>
                  <a:srgbClr val="FFFF00"/>
                </a:solidFill>
                <a:effectLst>
                  <a:outerShdw blurRad="38100" dist="38100" dir="2700000" algn="tl">
                    <a:srgbClr val="000000">
                      <a:alpha val="43137"/>
                    </a:srgbClr>
                  </a:outerShdw>
                </a:effectLst>
              </a:rPr>
              <a:t> and </a:t>
            </a:r>
            <a:r>
              <a:rPr lang="en-US" altLang="zh-TW" kern="0" dirty="0">
                <a:solidFill>
                  <a:prstClr val="black"/>
                </a:solidFill>
              </a:rPr>
              <a:t>1=1 </a:t>
            </a:r>
            <a:r>
              <a:rPr lang="en-US" altLang="zh-TW" b="1" kern="0" dirty="0">
                <a:solidFill>
                  <a:srgbClr val="FF0000"/>
                </a:solidFill>
                <a:effectLst>
                  <a:outerShdw blurRad="38100" dist="38100" dir="2700000" algn="tl">
                    <a:srgbClr val="000000">
                      <a:alpha val="43137"/>
                    </a:srgbClr>
                  </a:outerShdw>
                </a:effectLst>
              </a:rPr>
              <a:t>union</a:t>
            </a:r>
            <a:r>
              <a:rPr lang="en-US" altLang="zh-TW" kern="0" dirty="0">
                <a:solidFill>
                  <a:prstClr val="black"/>
                </a:solidFill>
              </a:rPr>
              <a:t> select </a:t>
            </a:r>
            <a:r>
              <a:rPr lang="en-US" altLang="zh-TW" kern="0" dirty="0" smtClean="0">
                <a:solidFill>
                  <a:prstClr val="black"/>
                </a:solidFill>
              </a:rPr>
              <a:t>1, database()#</a:t>
            </a:r>
            <a:endParaRPr lang="en-US" altLang="zh-TW" kern="0" dirty="0">
              <a:solidFill>
                <a:prstClr val="black"/>
              </a:solidFill>
            </a:endParaRPr>
          </a:p>
        </p:txBody>
      </p:sp>
      <p:sp>
        <p:nvSpPr>
          <p:cNvPr id="7" name="矩形 6"/>
          <p:cNvSpPr/>
          <p:nvPr/>
        </p:nvSpPr>
        <p:spPr>
          <a:xfrm>
            <a:off x="748076" y="5684725"/>
            <a:ext cx="3601502" cy="55424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380622" y="5684725"/>
            <a:ext cx="1988044" cy="369332"/>
          </a:xfrm>
          <a:prstGeom prst="rect">
            <a:avLst/>
          </a:prstGeom>
          <a:solidFill>
            <a:srgbClr val="7030A0"/>
          </a:solidFill>
          <a:ln>
            <a:noFill/>
          </a:ln>
        </p:spPr>
        <p:txBody>
          <a:bodyPr wrap="none">
            <a:spAutoFit/>
          </a:bodyPr>
          <a:lstStyle/>
          <a:p>
            <a:pPr algn="ctr"/>
            <a:r>
              <a:rPr lang="en-US" altLang="zh-TW" b="1" kern="0" dirty="0">
                <a:solidFill>
                  <a:schemeClr val="bg1"/>
                </a:solidFill>
                <a:effectLst>
                  <a:outerShdw blurRad="38100" dist="38100" dir="2700000" algn="tl">
                    <a:srgbClr val="000000">
                      <a:alpha val="43137"/>
                    </a:srgbClr>
                  </a:outerShdw>
                </a:effectLst>
              </a:rPr>
              <a:t>select </a:t>
            </a:r>
            <a:r>
              <a:rPr lang="en-US" altLang="zh-TW" b="1" kern="0" dirty="0" smtClean="0">
                <a:solidFill>
                  <a:schemeClr val="bg1"/>
                </a:solidFill>
                <a:effectLst>
                  <a:outerShdw blurRad="38100" dist="38100" dir="2700000" algn="tl">
                    <a:srgbClr val="000000">
                      <a:alpha val="43137"/>
                    </a:srgbClr>
                  </a:outerShdw>
                </a:effectLst>
              </a:rPr>
              <a:t>1,database()</a:t>
            </a:r>
            <a:endParaRPr lang="en-US" altLang="zh-TW" b="1" kern="0" dirty="0">
              <a:solidFill>
                <a:schemeClr val="bg1"/>
              </a:solidFill>
              <a:effectLst>
                <a:outerShdw blurRad="38100" dist="38100" dir="2700000" algn="tl">
                  <a:srgbClr val="000000">
                    <a:alpha val="43137"/>
                  </a:srgbClr>
                </a:outerShdw>
              </a:effectLst>
            </a:endParaRPr>
          </a:p>
        </p:txBody>
      </p:sp>
      <p:sp>
        <p:nvSpPr>
          <p:cNvPr id="10" name="矩形 9"/>
          <p:cNvSpPr/>
          <p:nvPr/>
        </p:nvSpPr>
        <p:spPr>
          <a:xfrm>
            <a:off x="0" y="450510"/>
            <a:ext cx="9144000" cy="4283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kern="0" dirty="0">
                <a:solidFill>
                  <a:prstClr val="black"/>
                </a:solidFill>
              </a:rPr>
              <a:t>1' and 1=1 </a:t>
            </a:r>
            <a:r>
              <a:rPr lang="en-US" altLang="zh-TW" b="1" kern="0" dirty="0">
                <a:solidFill>
                  <a:srgbClr val="FF0000"/>
                </a:solidFill>
                <a:effectLst>
                  <a:outerShdw blurRad="38100" dist="38100" dir="2700000" algn="tl">
                    <a:srgbClr val="000000">
                      <a:alpha val="43137"/>
                    </a:srgbClr>
                  </a:outerShdw>
                </a:effectLst>
              </a:rPr>
              <a:t>union</a:t>
            </a:r>
            <a:r>
              <a:rPr lang="en-US" altLang="zh-TW" kern="0" dirty="0">
                <a:solidFill>
                  <a:prstClr val="black"/>
                </a:solidFill>
              </a:rPr>
              <a:t> select </a:t>
            </a:r>
            <a:r>
              <a:rPr lang="en-US" altLang="zh-TW" kern="0" dirty="0" smtClean="0">
                <a:solidFill>
                  <a:prstClr val="black"/>
                </a:solidFill>
              </a:rPr>
              <a:t>database()#</a:t>
            </a:r>
            <a:endParaRPr lang="en-US" altLang="zh-TW" kern="0" dirty="0">
              <a:solidFill>
                <a:prstClr val="black"/>
              </a:solidFill>
            </a:endParaRPr>
          </a:p>
        </p:txBody>
      </p:sp>
      <p:pic>
        <p:nvPicPr>
          <p:cNvPr id="14" name="圖片 13"/>
          <p:cNvPicPr>
            <a:picLocks noChangeAspect="1"/>
          </p:cNvPicPr>
          <p:nvPr/>
        </p:nvPicPr>
        <p:blipFill rotWithShape="1">
          <a:blip r:embed="rId3"/>
          <a:srcRect t="2890" r="49189" b="88295"/>
          <a:stretch/>
        </p:blipFill>
        <p:spPr>
          <a:xfrm>
            <a:off x="392081" y="1141655"/>
            <a:ext cx="8625016" cy="810508"/>
          </a:xfrm>
          <a:prstGeom prst="rect">
            <a:avLst/>
          </a:prstGeom>
        </p:spPr>
      </p:pic>
      <p:sp>
        <p:nvSpPr>
          <p:cNvPr id="15" name="矩形 14"/>
          <p:cNvSpPr/>
          <p:nvPr/>
        </p:nvSpPr>
        <p:spPr>
          <a:xfrm>
            <a:off x="392081" y="2565349"/>
            <a:ext cx="6442773" cy="1200329"/>
          </a:xfrm>
          <a:prstGeom prst="rect">
            <a:avLst/>
          </a:prstGeom>
          <a:solidFill>
            <a:schemeClr val="accent4">
              <a:lumMod val="20000"/>
              <a:lumOff val="80000"/>
            </a:schemeClr>
          </a:solidFill>
        </p:spPr>
        <p:txBody>
          <a:bodyPr wrap="square">
            <a:spAutoFit/>
          </a:bodyPr>
          <a:lstStyle/>
          <a:p>
            <a:r>
              <a:rPr lang="zh-TW" altLang="en-US" sz="2400" dirty="0" smtClean="0"/>
              <a:t>這是告訴你本案例</a:t>
            </a:r>
            <a:r>
              <a:rPr lang="en-US" altLang="zh-TW" sz="2400" dirty="0" smtClean="0"/>
              <a:t>SELECT</a:t>
            </a:r>
            <a:r>
              <a:rPr lang="zh-TW" altLang="en-US" sz="2400" dirty="0" smtClean="0"/>
              <a:t>要有一個以上的欄位</a:t>
            </a:r>
            <a:r>
              <a:rPr lang="en-US" altLang="zh-TW" sz="2400" dirty="0" smtClean="0"/>
              <a:t>!</a:t>
            </a:r>
          </a:p>
          <a:p>
            <a:r>
              <a:rPr lang="zh-TW" altLang="en-US" sz="2400" dirty="0" smtClean="0"/>
              <a:t>但尚不知要有幾個</a:t>
            </a:r>
            <a:r>
              <a:rPr lang="zh-TW" altLang="en-US" sz="2400" dirty="0"/>
              <a:t>欄位</a:t>
            </a:r>
            <a:r>
              <a:rPr lang="en-US" altLang="zh-TW" sz="2400" dirty="0" smtClean="0"/>
              <a:t>??</a:t>
            </a:r>
          </a:p>
          <a:p>
            <a:r>
              <a:rPr lang="zh-TW" altLang="en-US" sz="2400" dirty="0"/>
              <a:t>試看</a:t>
            </a:r>
            <a:r>
              <a:rPr lang="zh-TW" altLang="en-US" sz="2400" dirty="0" smtClean="0"/>
              <a:t>看不同</a:t>
            </a:r>
            <a:r>
              <a:rPr lang="zh-TW" altLang="en-US" sz="2400" dirty="0"/>
              <a:t>欄位</a:t>
            </a:r>
            <a:r>
              <a:rPr lang="en-US" altLang="zh-TW" sz="2400" dirty="0" smtClean="0"/>
              <a:t>! 2, 3,…..</a:t>
            </a:r>
            <a:endParaRPr lang="zh-TW" altLang="en-US" sz="2400" dirty="0"/>
          </a:p>
        </p:txBody>
      </p:sp>
      <p:sp>
        <p:nvSpPr>
          <p:cNvPr id="16" name="矩形 15"/>
          <p:cNvSpPr/>
          <p:nvPr/>
        </p:nvSpPr>
        <p:spPr>
          <a:xfrm>
            <a:off x="6834854" y="5648914"/>
            <a:ext cx="1720343" cy="369332"/>
          </a:xfrm>
          <a:prstGeom prst="rect">
            <a:avLst/>
          </a:prstGeom>
        </p:spPr>
        <p:txBody>
          <a:bodyPr wrap="none">
            <a:spAutoFit/>
          </a:bodyPr>
          <a:lstStyle/>
          <a:p>
            <a:r>
              <a:rPr lang="zh-TW" altLang="en-US" dirty="0"/>
              <a:t>要</a:t>
            </a:r>
            <a:r>
              <a:rPr lang="zh-TW" altLang="en-US" dirty="0" smtClean="0"/>
              <a:t>有</a:t>
            </a:r>
            <a:r>
              <a:rPr lang="zh-TW" altLang="en-US" dirty="0"/>
              <a:t>兩</a:t>
            </a:r>
            <a:r>
              <a:rPr lang="zh-TW" altLang="en-US" dirty="0" smtClean="0"/>
              <a:t>個欄位</a:t>
            </a:r>
            <a:r>
              <a:rPr lang="en-US" altLang="zh-TW" dirty="0" smtClean="0"/>
              <a:t>!!</a:t>
            </a:r>
            <a:endParaRPr lang="en-US" altLang="zh-TW" dirty="0"/>
          </a:p>
        </p:txBody>
      </p:sp>
      <p:sp>
        <p:nvSpPr>
          <p:cNvPr id="17" name="向右箭號 16"/>
          <p:cNvSpPr/>
          <p:nvPr/>
        </p:nvSpPr>
        <p:spPr>
          <a:xfrm>
            <a:off x="57665" y="1175902"/>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向右箭號 17"/>
          <p:cNvSpPr/>
          <p:nvPr/>
        </p:nvSpPr>
        <p:spPr>
          <a:xfrm>
            <a:off x="54330" y="2500613"/>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向右箭號 18"/>
          <p:cNvSpPr/>
          <p:nvPr/>
        </p:nvSpPr>
        <p:spPr>
          <a:xfrm>
            <a:off x="103757" y="4900082"/>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向右箭號 19"/>
          <p:cNvSpPr/>
          <p:nvPr/>
        </p:nvSpPr>
        <p:spPr>
          <a:xfrm>
            <a:off x="6515486" y="5495085"/>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6834853" y="6053528"/>
            <a:ext cx="2168863" cy="369332"/>
          </a:xfrm>
          <a:prstGeom prst="rect">
            <a:avLst/>
          </a:prstGeom>
        </p:spPr>
        <p:txBody>
          <a:bodyPr wrap="none">
            <a:spAutoFit/>
          </a:bodyPr>
          <a:lstStyle/>
          <a:p>
            <a:r>
              <a:rPr lang="zh-TW" altLang="en-US" dirty="0" smtClean="0"/>
              <a:t>資料庫名稱是</a:t>
            </a:r>
            <a:r>
              <a:rPr lang="en-US" altLang="zh-TW" dirty="0" smtClean="0"/>
              <a:t>DVWA</a:t>
            </a:r>
            <a:endParaRPr lang="en-US" altLang="zh-TW" dirty="0"/>
          </a:p>
        </p:txBody>
      </p:sp>
    </p:spTree>
    <p:extLst>
      <p:ext uri="{BB962C8B-B14F-4D97-AF65-F5344CB8AC3E}">
        <p14:creationId xmlns:p14="http://schemas.microsoft.com/office/powerpoint/2010/main" val="2330114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241560"/>
            <a:ext cx="7886700" cy="573988"/>
          </a:xfrm>
        </p:spPr>
        <p:txBody>
          <a:bodyPr>
            <a:normAutofit fontScale="90000"/>
          </a:bodyPr>
          <a:lstStyle/>
          <a:p>
            <a:r>
              <a:rPr lang="en-US" altLang="zh-TW" dirty="0"/>
              <a:t>DVWA</a:t>
            </a:r>
            <a:r>
              <a:rPr lang="zh-TW" altLang="en-US" dirty="0" smtClean="0"/>
              <a:t>資料庫有幾個資料表</a:t>
            </a:r>
            <a:r>
              <a:rPr lang="en-US" altLang="zh-TW" dirty="0" smtClean="0"/>
              <a:t>??</a:t>
            </a:r>
            <a:endParaRPr lang="zh-TW" altLang="en-US" dirty="0"/>
          </a:p>
        </p:txBody>
      </p:sp>
      <p:sp>
        <p:nvSpPr>
          <p:cNvPr id="4" name="矩形 3"/>
          <p:cNvSpPr/>
          <p:nvPr/>
        </p:nvSpPr>
        <p:spPr>
          <a:xfrm>
            <a:off x="0" y="963826"/>
            <a:ext cx="9144000" cy="65078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kern="0" dirty="0">
                <a:solidFill>
                  <a:prstClr val="black"/>
                </a:solidFill>
              </a:rPr>
              <a:t>1′ union select 1,group_concat(</a:t>
            </a:r>
            <a:r>
              <a:rPr lang="en-US" altLang="zh-TW" kern="0" dirty="0" err="1">
                <a:solidFill>
                  <a:prstClr val="black"/>
                </a:solidFill>
              </a:rPr>
              <a:t>table_name</a:t>
            </a:r>
            <a:r>
              <a:rPr lang="en-US" altLang="zh-TW" kern="0" dirty="0">
                <a:solidFill>
                  <a:prstClr val="black"/>
                </a:solidFill>
              </a:rPr>
              <a:t>) from </a:t>
            </a:r>
            <a:r>
              <a:rPr lang="en-US" altLang="zh-TW" kern="0" dirty="0" err="1">
                <a:solidFill>
                  <a:prstClr val="black"/>
                </a:solidFill>
              </a:rPr>
              <a:t>information_schema.tables</a:t>
            </a:r>
            <a:r>
              <a:rPr lang="en-US" altLang="zh-TW" kern="0" dirty="0">
                <a:solidFill>
                  <a:prstClr val="black"/>
                </a:solidFill>
              </a:rPr>
              <a:t> where </a:t>
            </a:r>
            <a:r>
              <a:rPr lang="en-US" altLang="zh-TW" kern="0" dirty="0" err="1">
                <a:solidFill>
                  <a:prstClr val="black"/>
                </a:solidFill>
              </a:rPr>
              <a:t>table_schema</a:t>
            </a:r>
            <a:r>
              <a:rPr lang="en-US" altLang="zh-TW" kern="0" dirty="0">
                <a:solidFill>
                  <a:prstClr val="black"/>
                </a:solidFill>
              </a:rPr>
              <a:t>=database() #</a:t>
            </a:r>
          </a:p>
        </p:txBody>
      </p:sp>
      <p:pic>
        <p:nvPicPr>
          <p:cNvPr id="7" name="內容版面配置區 6"/>
          <p:cNvPicPr>
            <a:picLocks noGrp="1" noChangeAspect="1"/>
          </p:cNvPicPr>
          <p:nvPr>
            <p:ph idx="1"/>
          </p:nvPr>
        </p:nvPicPr>
        <p:blipFill>
          <a:blip r:embed="rId2"/>
          <a:stretch>
            <a:fillRect/>
          </a:stretch>
        </p:blipFill>
        <p:spPr>
          <a:xfrm>
            <a:off x="620693" y="1726505"/>
            <a:ext cx="8432691" cy="2265410"/>
          </a:xfrm>
          <a:prstGeom prst="rect">
            <a:avLst/>
          </a:prstGeom>
        </p:spPr>
      </p:pic>
      <p:sp>
        <p:nvSpPr>
          <p:cNvPr id="8" name="向右箭號 7"/>
          <p:cNvSpPr/>
          <p:nvPr/>
        </p:nvSpPr>
        <p:spPr>
          <a:xfrm>
            <a:off x="169659" y="1762893"/>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344321" y="5334014"/>
            <a:ext cx="8455358" cy="646331"/>
          </a:xfrm>
          <a:prstGeom prst="rect">
            <a:avLst/>
          </a:prstGeom>
          <a:solidFill>
            <a:schemeClr val="accent4">
              <a:lumMod val="20000"/>
              <a:lumOff val="80000"/>
            </a:schemeClr>
          </a:solidFill>
        </p:spPr>
        <p:txBody>
          <a:bodyPr wrap="square">
            <a:spAutoFit/>
          </a:bodyPr>
          <a:lstStyle/>
          <a:p>
            <a:r>
              <a:rPr lang="zh-TW" altLang="en-US" dirty="0"/>
              <a:t>想要一行 </a:t>
            </a:r>
            <a:r>
              <a:rPr lang="en-US" altLang="zh-TW" dirty="0"/>
              <a:t>SQL </a:t>
            </a:r>
            <a:r>
              <a:rPr lang="zh-TW" altLang="en-US" dirty="0"/>
              <a:t>做到 </a:t>
            </a:r>
            <a:r>
              <a:rPr lang="en-US" altLang="zh-TW" dirty="0"/>
              <a:t>GROUP BY </a:t>
            </a:r>
            <a:r>
              <a:rPr lang="zh-TW" altLang="en-US" dirty="0"/>
              <a:t>並且 把資料全部合併成</a:t>
            </a:r>
            <a:r>
              <a:rPr lang="zh-TW" altLang="en-US" dirty="0" smtClean="0"/>
              <a:t>一行</a:t>
            </a:r>
            <a:endParaRPr lang="en-US" altLang="zh-TW" dirty="0" smtClean="0"/>
          </a:p>
          <a:p>
            <a:r>
              <a:rPr lang="en-US" altLang="zh-TW" dirty="0" smtClean="0">
                <a:sym typeface="Wingdings" panose="05000000000000000000" pitchFamily="2" charset="2"/>
              </a:rPr>
              <a:t></a:t>
            </a:r>
            <a:r>
              <a:rPr lang="en-US" altLang="zh-TW" dirty="0" smtClean="0"/>
              <a:t>MySQL Group </a:t>
            </a:r>
            <a:r>
              <a:rPr lang="en-US" altLang="zh-TW" dirty="0"/>
              <a:t>by </a:t>
            </a:r>
            <a:r>
              <a:rPr lang="zh-TW" altLang="en-US" dirty="0"/>
              <a:t>的相關 </a:t>
            </a:r>
            <a:r>
              <a:rPr lang="en-US" altLang="zh-TW" dirty="0" smtClean="0"/>
              <a:t>function…….GROUP_CONCAT</a:t>
            </a:r>
            <a:r>
              <a:rPr lang="en-US" altLang="zh-TW" dirty="0"/>
              <a:t>().</a:t>
            </a:r>
            <a:endParaRPr lang="zh-TW" altLang="en-US" dirty="0"/>
          </a:p>
        </p:txBody>
      </p:sp>
      <p:sp>
        <p:nvSpPr>
          <p:cNvPr id="11" name="矩形 10"/>
          <p:cNvSpPr/>
          <p:nvPr/>
        </p:nvSpPr>
        <p:spPr>
          <a:xfrm>
            <a:off x="1313006" y="4000202"/>
            <a:ext cx="5382756" cy="369332"/>
          </a:xfrm>
          <a:prstGeom prst="rect">
            <a:avLst/>
          </a:prstGeom>
        </p:spPr>
        <p:txBody>
          <a:bodyPr wrap="none">
            <a:spAutoFit/>
          </a:bodyPr>
          <a:lstStyle/>
          <a:p>
            <a:r>
              <a:rPr lang="en-US" altLang="zh-TW" dirty="0"/>
              <a:t>DVWA</a:t>
            </a:r>
            <a:r>
              <a:rPr lang="zh-TW" altLang="en-US" dirty="0"/>
              <a:t>資料庫</a:t>
            </a:r>
            <a:r>
              <a:rPr lang="zh-TW" altLang="en-US" dirty="0" smtClean="0"/>
              <a:t>有兩個</a:t>
            </a:r>
            <a:r>
              <a:rPr lang="zh-TW" altLang="en-US" dirty="0"/>
              <a:t>資料</a:t>
            </a:r>
            <a:r>
              <a:rPr lang="zh-TW" altLang="en-US" dirty="0" smtClean="0"/>
              <a:t>表</a:t>
            </a:r>
            <a:r>
              <a:rPr lang="en-US" altLang="zh-TW" dirty="0" smtClean="0"/>
              <a:t>::guestbook</a:t>
            </a:r>
            <a:r>
              <a:rPr lang="zh-TW" altLang="en-US" dirty="0" smtClean="0"/>
              <a:t>與</a:t>
            </a:r>
            <a:r>
              <a:rPr lang="en-US" altLang="zh-TW" dirty="0" smtClean="0"/>
              <a:t>users</a:t>
            </a:r>
            <a:r>
              <a:rPr lang="zh-TW" altLang="en-US" dirty="0" smtClean="0"/>
              <a:t>資料表</a:t>
            </a:r>
            <a:endParaRPr lang="zh-TW" altLang="en-US" dirty="0"/>
          </a:p>
        </p:txBody>
      </p:sp>
      <p:sp>
        <p:nvSpPr>
          <p:cNvPr id="13" name="弧形箭號 (左彎) 12"/>
          <p:cNvSpPr/>
          <p:nvPr/>
        </p:nvSpPr>
        <p:spPr>
          <a:xfrm rot="11412870">
            <a:off x="964215" y="3443196"/>
            <a:ext cx="406990" cy="73599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851576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b="1" dirty="0" smtClean="0">
                <a:solidFill>
                  <a:srgbClr val="002060"/>
                </a:solidFill>
                <a:effectLst>
                  <a:outerShdw blurRad="38100" dist="38100" dir="2700000" algn="tl">
                    <a:srgbClr val="000000">
                      <a:alpha val="43137"/>
                    </a:srgbClr>
                  </a:outerShdw>
                </a:effectLst>
              </a:rPr>
              <a:t>很早很早的時候</a:t>
            </a:r>
            <a:endParaRPr lang="en-US" altLang="zh-TW" b="1" dirty="0" smtClean="0">
              <a:solidFill>
                <a:srgbClr val="002060"/>
              </a:solidFill>
              <a:effectLst>
                <a:outerShdw blurRad="38100" dist="38100" dir="2700000" algn="tl">
                  <a:srgbClr val="000000">
                    <a:alpha val="43137"/>
                  </a:srgbClr>
                </a:outerShdw>
              </a:effectLst>
            </a:endParaRPr>
          </a:p>
          <a:p>
            <a:r>
              <a:rPr lang="zh-TW" altLang="en-US" b="1" dirty="0" smtClean="0">
                <a:solidFill>
                  <a:srgbClr val="002060"/>
                </a:solidFill>
                <a:effectLst>
                  <a:outerShdw blurRad="38100" dist="38100" dir="2700000" algn="tl">
                    <a:srgbClr val="000000">
                      <a:alpha val="43137"/>
                    </a:srgbClr>
                  </a:outerShdw>
                </a:effectLst>
              </a:rPr>
              <a:t>當</a:t>
            </a:r>
            <a:r>
              <a:rPr lang="en-US" altLang="zh-TW" b="1" dirty="0" smtClean="0">
                <a:solidFill>
                  <a:srgbClr val="002060"/>
                </a:solidFill>
                <a:effectLst>
                  <a:outerShdw blurRad="38100" dist="38100" dir="2700000" algn="tl">
                    <a:srgbClr val="000000">
                      <a:alpha val="43137"/>
                    </a:srgbClr>
                  </a:outerShdw>
                </a:effectLst>
              </a:rPr>
              <a:t>web</a:t>
            </a:r>
            <a:r>
              <a:rPr lang="zh-TW" altLang="en-US" b="1" dirty="0" smtClean="0">
                <a:solidFill>
                  <a:srgbClr val="002060"/>
                </a:solidFill>
                <a:effectLst>
                  <a:outerShdw blurRad="38100" dist="38100" dir="2700000" algn="tl">
                    <a:srgbClr val="000000">
                      <a:alpha val="43137"/>
                    </a:srgbClr>
                  </a:outerShdw>
                </a:effectLst>
              </a:rPr>
              <a:t>大流行時就興起一堆網站攻擊技術</a:t>
            </a:r>
            <a:endParaRPr lang="en-US" altLang="zh-TW" b="1" dirty="0" smtClean="0">
              <a:solidFill>
                <a:srgbClr val="002060"/>
              </a:solidFill>
              <a:effectLst>
                <a:outerShdw blurRad="38100" dist="38100" dir="2700000" algn="tl">
                  <a:srgbClr val="000000">
                    <a:alpha val="43137"/>
                  </a:srgbClr>
                </a:outerShdw>
              </a:effectLst>
            </a:endParaRPr>
          </a:p>
          <a:p>
            <a:r>
              <a:rPr lang="zh-TW" altLang="en-US" b="1" dirty="0" smtClean="0">
                <a:solidFill>
                  <a:srgbClr val="002060"/>
                </a:solidFill>
                <a:effectLst>
                  <a:outerShdw blurRad="38100" dist="38100" dir="2700000" algn="tl">
                    <a:srgbClr val="000000">
                      <a:alpha val="43137"/>
                    </a:srgbClr>
                  </a:outerShdw>
                </a:effectLst>
              </a:rPr>
              <a:t>網</a:t>
            </a:r>
            <a:r>
              <a:rPr lang="zh-TW" altLang="en-US" b="1" dirty="0">
                <a:solidFill>
                  <a:srgbClr val="002060"/>
                </a:solidFill>
                <a:effectLst>
                  <a:outerShdw blurRad="38100" dist="38100" dir="2700000" algn="tl">
                    <a:srgbClr val="000000">
                      <a:alpha val="43137"/>
                    </a:srgbClr>
                  </a:outerShdw>
                </a:effectLst>
              </a:rPr>
              <a:t>站</a:t>
            </a:r>
            <a:r>
              <a:rPr lang="zh-TW" altLang="en-US" b="1" dirty="0" smtClean="0">
                <a:solidFill>
                  <a:srgbClr val="002060"/>
                </a:solidFill>
                <a:effectLst>
                  <a:outerShdw blurRad="38100" dist="38100" dir="2700000" algn="tl">
                    <a:srgbClr val="000000">
                      <a:alpha val="43137"/>
                    </a:srgbClr>
                  </a:outerShdw>
                </a:effectLst>
              </a:rPr>
              <a:t>漏洞的報導也層出不窮</a:t>
            </a:r>
            <a:endParaRPr lang="en-US" altLang="zh-TW" b="1" dirty="0" smtClean="0">
              <a:solidFill>
                <a:srgbClr val="002060"/>
              </a:solidFill>
              <a:effectLst>
                <a:outerShdw blurRad="38100" dist="38100" dir="2700000" algn="tl">
                  <a:srgbClr val="000000">
                    <a:alpha val="43137"/>
                  </a:srgbClr>
                </a:outerShdw>
              </a:effectLst>
            </a:endParaRPr>
          </a:p>
          <a:p>
            <a:endParaRPr lang="en-US" altLang="zh-TW" b="1" dirty="0" smtClean="0">
              <a:solidFill>
                <a:srgbClr val="002060"/>
              </a:solidFill>
              <a:effectLst>
                <a:outerShdw blurRad="38100" dist="38100" dir="2700000" algn="tl">
                  <a:srgbClr val="000000">
                    <a:alpha val="43137"/>
                  </a:srgbClr>
                </a:outerShdw>
              </a:effectLst>
            </a:endParaRPr>
          </a:p>
          <a:p>
            <a:r>
              <a:rPr lang="zh-TW" altLang="en-US" b="1" dirty="0" smtClean="0">
                <a:solidFill>
                  <a:srgbClr val="002060"/>
                </a:solidFill>
                <a:effectLst>
                  <a:outerShdw blurRad="38100" dist="38100" dir="2700000" algn="tl">
                    <a:srgbClr val="000000">
                      <a:alpha val="43137"/>
                    </a:srgbClr>
                  </a:outerShdw>
                </a:effectLst>
              </a:rPr>
              <a:t>每隔一段時間就</a:t>
            </a:r>
            <a:r>
              <a:rPr lang="zh-TW" altLang="en-US" b="1" dirty="0">
                <a:solidFill>
                  <a:srgbClr val="002060"/>
                </a:solidFill>
                <a:effectLst>
                  <a:outerShdw blurRad="38100" dist="38100" dir="2700000" algn="tl">
                    <a:srgbClr val="000000">
                      <a:alpha val="43137"/>
                    </a:srgbClr>
                  </a:outerShdw>
                </a:effectLst>
              </a:rPr>
              <a:t>會</a:t>
            </a:r>
            <a:r>
              <a:rPr lang="zh-TW" altLang="en-US" b="1" dirty="0" smtClean="0">
                <a:solidFill>
                  <a:srgbClr val="002060"/>
                </a:solidFill>
                <a:effectLst>
                  <a:outerShdw blurRad="38100" dist="38100" dir="2700000" algn="tl">
                    <a:srgbClr val="000000">
                      <a:alpha val="43137"/>
                    </a:srgbClr>
                  </a:outerShdw>
                </a:effectLst>
              </a:rPr>
              <a:t>有單位整理與分類這些</a:t>
            </a:r>
            <a:r>
              <a:rPr lang="zh-TW" altLang="en-US" b="1" dirty="0">
                <a:solidFill>
                  <a:srgbClr val="002060"/>
                </a:solidFill>
                <a:effectLst>
                  <a:outerShdw blurRad="38100" dist="38100" dir="2700000" algn="tl">
                    <a:srgbClr val="000000">
                      <a:alpha val="43137"/>
                    </a:srgbClr>
                  </a:outerShdw>
                </a:effectLst>
              </a:rPr>
              <a:t>網站攻擊技術</a:t>
            </a:r>
            <a:endParaRPr lang="en-US" altLang="zh-TW" b="1" dirty="0" smtClean="0">
              <a:solidFill>
                <a:srgbClr val="002060"/>
              </a:solidFill>
              <a:effectLst>
                <a:outerShdw blurRad="38100" dist="38100" dir="2700000" algn="tl">
                  <a:srgbClr val="000000">
                    <a:alpha val="43137"/>
                  </a:srgbClr>
                </a:outerShdw>
              </a:effectLst>
            </a:endParaRPr>
          </a:p>
          <a:p>
            <a:r>
              <a:rPr lang="zh-TW" altLang="en-US" b="1" dirty="0" smtClean="0">
                <a:solidFill>
                  <a:srgbClr val="002060"/>
                </a:solidFill>
                <a:effectLst>
                  <a:outerShdw blurRad="38100" dist="38100" dir="2700000" algn="tl">
                    <a:srgbClr val="000000">
                      <a:alpha val="43137"/>
                    </a:srgbClr>
                  </a:outerShdw>
                </a:effectLst>
              </a:rPr>
              <a:t>底下是幾個比較著名的分類</a:t>
            </a:r>
            <a:r>
              <a:rPr lang="en-US" altLang="zh-TW" b="1" dirty="0" smtClean="0">
                <a:solidFill>
                  <a:srgbClr val="002060"/>
                </a:solidFill>
                <a:effectLst>
                  <a:outerShdw blurRad="38100" dist="38100" dir="2700000" algn="tl">
                    <a:srgbClr val="000000">
                      <a:alpha val="43137"/>
                    </a:srgbClr>
                  </a:outerShdw>
                </a:effectLst>
              </a:rPr>
              <a:t>====</a:t>
            </a:r>
            <a:r>
              <a:rPr lang="zh-TW" altLang="en-US" b="1" dirty="0" smtClean="0">
                <a:solidFill>
                  <a:srgbClr val="002060"/>
                </a:solidFill>
                <a:effectLst>
                  <a:outerShdw blurRad="38100" dist="38100" dir="2700000" algn="tl">
                    <a:srgbClr val="000000">
                      <a:alpha val="43137"/>
                    </a:srgbClr>
                  </a:outerShdw>
                </a:effectLst>
              </a:rPr>
              <a:t>提供你參考</a:t>
            </a:r>
            <a:endParaRPr lang="en-US" altLang="zh-TW" b="1" dirty="0" smtClean="0">
              <a:solidFill>
                <a:srgbClr val="002060"/>
              </a:solidFill>
              <a:effectLst>
                <a:outerShdw blurRad="38100" dist="38100" dir="2700000" algn="tl">
                  <a:srgbClr val="000000">
                    <a:alpha val="43137"/>
                  </a:srgbClr>
                </a:outerShdw>
              </a:effectLst>
            </a:endParaRPr>
          </a:p>
          <a:p>
            <a:endParaRPr lang="en-US" altLang="zh-TW" dirty="0" smtClean="0">
              <a:solidFill>
                <a:schemeClr val="tx1"/>
              </a:solidFill>
            </a:endParaRPr>
          </a:p>
          <a:p>
            <a:pPr algn="ctr"/>
            <a:r>
              <a:rPr lang="en-US" altLang="zh-TW" sz="6600" b="1" dirty="0" smtClean="0">
                <a:solidFill>
                  <a:schemeClr val="bg1"/>
                </a:solidFill>
                <a:effectLst>
                  <a:outerShdw blurRad="38100" dist="38100" dir="2700000" algn="tl">
                    <a:srgbClr val="000000">
                      <a:alpha val="43137"/>
                    </a:srgbClr>
                  </a:outerShdw>
                </a:effectLst>
              </a:rPr>
              <a:t>Web Attacks::</a:t>
            </a:r>
          </a:p>
          <a:p>
            <a:pPr algn="ctr"/>
            <a:r>
              <a:rPr lang="en-US" altLang="zh-TW" sz="2800" b="1" dirty="0" err="1" smtClean="0">
                <a:solidFill>
                  <a:schemeClr val="bg1"/>
                </a:solidFill>
                <a:effectLst>
                  <a:outerShdw blurRad="38100" dist="38100" dir="2700000" algn="tl">
                    <a:srgbClr val="000000">
                      <a:alpha val="43137"/>
                    </a:srgbClr>
                  </a:outerShdw>
                </a:effectLst>
              </a:rPr>
              <a:t>Classification|TOP</a:t>
            </a:r>
            <a:r>
              <a:rPr lang="en-US" altLang="zh-TW" sz="2800" b="1" dirty="0" smtClean="0">
                <a:solidFill>
                  <a:schemeClr val="bg1"/>
                </a:solidFill>
                <a:effectLst>
                  <a:outerShdw blurRad="38100" dist="38100" dir="2700000" algn="tl">
                    <a:srgbClr val="000000">
                      <a:alpha val="43137"/>
                    </a:srgbClr>
                  </a:outerShdw>
                </a:effectLst>
              </a:rPr>
              <a:t> N</a:t>
            </a:r>
          </a:p>
          <a:p>
            <a:pPr algn="ctr"/>
            <a:endParaRPr lang="en-US" altLang="zh-TW" sz="4000" b="1" dirty="0" smtClean="0">
              <a:solidFill>
                <a:schemeClr val="bg1"/>
              </a:solidFill>
              <a:effectLst>
                <a:outerShdw blurRad="38100" dist="38100" dir="2700000" algn="tl">
                  <a:srgbClr val="000000">
                    <a:alpha val="43137"/>
                  </a:srgbClr>
                </a:outerShdw>
              </a:effectLst>
            </a:endParaRPr>
          </a:p>
          <a:p>
            <a:pPr algn="ctr"/>
            <a:r>
              <a:rPr lang="en-US" altLang="zh-TW" sz="2800" b="1" dirty="0" smtClean="0">
                <a:solidFill>
                  <a:schemeClr val="bg1"/>
                </a:solidFill>
                <a:effectLst>
                  <a:outerShdw blurRad="38100" dist="38100" dir="2700000" algn="tl">
                    <a:srgbClr val="000000">
                      <a:alpha val="43137"/>
                    </a:srgbClr>
                  </a:outerShdw>
                </a:effectLst>
              </a:rPr>
              <a:t>OWASP TOP 10(2004|2007|2010|2013|</a:t>
            </a:r>
            <a:r>
              <a:rPr lang="en-US" altLang="zh-TW" sz="2800" b="1" strike="dblStrike" dirty="0" smtClean="0">
                <a:solidFill>
                  <a:schemeClr val="bg1"/>
                </a:solidFill>
                <a:effectLst>
                  <a:outerShdw blurRad="38100" dist="38100" dir="2700000" algn="tl">
                    <a:srgbClr val="000000">
                      <a:alpha val="43137"/>
                    </a:srgbClr>
                  </a:outerShdw>
                </a:effectLst>
              </a:rPr>
              <a:t>2016</a:t>
            </a:r>
            <a:r>
              <a:rPr lang="en-US" altLang="zh-TW" sz="2800" b="1" dirty="0" smtClean="0">
                <a:solidFill>
                  <a:schemeClr val="bg1"/>
                </a:solidFill>
                <a:effectLst>
                  <a:outerShdw blurRad="38100" dist="38100" dir="2700000" algn="tl">
                    <a:srgbClr val="000000">
                      <a:alpha val="43137"/>
                    </a:srgbClr>
                  </a:outerShdw>
                </a:effectLst>
              </a:rPr>
              <a:t>|2017?)</a:t>
            </a:r>
          </a:p>
          <a:p>
            <a:pPr algn="ctr"/>
            <a:r>
              <a:rPr lang="en-US" altLang="zh-TW" sz="2800" b="1" dirty="0">
                <a:solidFill>
                  <a:schemeClr val="bg1"/>
                </a:solidFill>
                <a:effectLst>
                  <a:outerShdw blurRad="38100" dist="38100" dir="2700000" algn="tl">
                    <a:srgbClr val="000000">
                      <a:alpha val="43137"/>
                    </a:srgbClr>
                  </a:outerShdw>
                </a:effectLst>
              </a:rPr>
              <a:t>WASC Threat Classification v2.0(2010) </a:t>
            </a:r>
            <a:endParaRPr lang="en-US" altLang="zh-TW" sz="2800" b="1" dirty="0" smtClean="0">
              <a:solidFill>
                <a:schemeClr val="bg1"/>
              </a:solidFill>
              <a:effectLst>
                <a:outerShdw blurRad="38100" dist="38100" dir="2700000" algn="tl">
                  <a:srgbClr val="000000">
                    <a:alpha val="43137"/>
                  </a:srgbClr>
                </a:outerShdw>
              </a:effectLst>
            </a:endParaRPr>
          </a:p>
          <a:p>
            <a:pPr algn="ctr"/>
            <a:r>
              <a:rPr lang="en-US" altLang="zh-TW" sz="2800" b="1" dirty="0">
                <a:solidFill>
                  <a:schemeClr val="bg1"/>
                </a:solidFill>
                <a:effectLst>
                  <a:outerShdw blurRad="38100" dist="38100" dir="2700000" algn="tl">
                    <a:srgbClr val="000000">
                      <a:alpha val="43137"/>
                    </a:srgbClr>
                  </a:outerShdw>
                </a:effectLst>
              </a:rPr>
              <a:t>CWE/SANS Top </a:t>
            </a:r>
            <a:r>
              <a:rPr lang="en-US" altLang="zh-TW" sz="2800" b="1" dirty="0" smtClean="0">
                <a:solidFill>
                  <a:schemeClr val="bg1"/>
                </a:solidFill>
                <a:effectLst>
                  <a:outerShdw blurRad="38100" dist="38100" dir="2700000" algn="tl">
                    <a:srgbClr val="000000">
                      <a:alpha val="43137"/>
                    </a:srgbClr>
                  </a:outerShdw>
                </a:effectLst>
              </a:rPr>
              <a:t>25(2011) </a:t>
            </a:r>
            <a:endParaRPr lang="zh-TW" altLang="en-US" sz="2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319205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0" y="241560"/>
            <a:ext cx="7886700" cy="573988"/>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users</a:t>
            </a:r>
            <a:r>
              <a:rPr lang="zh-TW" altLang="en-US" dirty="0"/>
              <a:t>資料</a:t>
            </a:r>
            <a:r>
              <a:rPr lang="zh-TW" altLang="en-US" dirty="0" smtClean="0"/>
              <a:t>表有幾個欄位</a:t>
            </a:r>
            <a:r>
              <a:rPr lang="en-US" altLang="zh-TW" dirty="0" smtClean="0"/>
              <a:t>??</a:t>
            </a:r>
            <a:endParaRPr lang="zh-TW" altLang="en-US" dirty="0"/>
          </a:p>
        </p:txBody>
      </p:sp>
      <p:sp>
        <p:nvSpPr>
          <p:cNvPr id="5" name="矩形 4"/>
          <p:cNvSpPr/>
          <p:nvPr/>
        </p:nvSpPr>
        <p:spPr>
          <a:xfrm>
            <a:off x="0" y="963826"/>
            <a:ext cx="9144000" cy="65078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kern="0" dirty="0">
                <a:solidFill>
                  <a:prstClr val="black"/>
                </a:solidFill>
              </a:rPr>
              <a:t>1' union select 1,group_concat(</a:t>
            </a:r>
            <a:r>
              <a:rPr lang="en-US" altLang="zh-TW" kern="0" dirty="0" err="1">
                <a:solidFill>
                  <a:prstClr val="black"/>
                </a:solidFill>
              </a:rPr>
              <a:t>column_name</a:t>
            </a:r>
            <a:r>
              <a:rPr lang="en-US" altLang="zh-TW" kern="0" dirty="0">
                <a:solidFill>
                  <a:prstClr val="black"/>
                </a:solidFill>
              </a:rPr>
              <a:t>) from </a:t>
            </a:r>
            <a:r>
              <a:rPr lang="en-US" altLang="zh-TW" kern="0" dirty="0" err="1">
                <a:solidFill>
                  <a:prstClr val="black"/>
                </a:solidFill>
              </a:rPr>
              <a:t>information_schema.columns</a:t>
            </a:r>
            <a:r>
              <a:rPr lang="en-US" altLang="zh-TW" kern="0" dirty="0">
                <a:solidFill>
                  <a:prstClr val="black"/>
                </a:solidFill>
              </a:rPr>
              <a:t> where </a:t>
            </a:r>
            <a:r>
              <a:rPr lang="en-US" altLang="zh-TW" kern="0" dirty="0" err="1">
                <a:solidFill>
                  <a:prstClr val="black"/>
                </a:solidFill>
              </a:rPr>
              <a:t>table_name</a:t>
            </a:r>
            <a:r>
              <a:rPr lang="en-US" altLang="zh-TW" kern="0" dirty="0">
                <a:solidFill>
                  <a:prstClr val="black"/>
                </a:solidFill>
              </a:rPr>
              <a:t>='users</a:t>
            </a:r>
          </a:p>
        </p:txBody>
      </p:sp>
      <p:pic>
        <p:nvPicPr>
          <p:cNvPr id="8" name="內容版面配置區 7"/>
          <p:cNvPicPr>
            <a:picLocks noGrp="1" noChangeAspect="1"/>
          </p:cNvPicPr>
          <p:nvPr>
            <p:ph idx="1"/>
          </p:nvPr>
        </p:nvPicPr>
        <p:blipFill>
          <a:blip r:embed="rId2"/>
          <a:stretch>
            <a:fillRect/>
          </a:stretch>
        </p:blipFill>
        <p:spPr>
          <a:xfrm>
            <a:off x="173110" y="1762893"/>
            <a:ext cx="8900305" cy="1916650"/>
          </a:xfrm>
          <a:prstGeom prst="rect">
            <a:avLst/>
          </a:prstGeom>
        </p:spPr>
      </p:pic>
      <p:sp>
        <p:nvSpPr>
          <p:cNvPr id="9" name="向右箭號 8"/>
          <p:cNvSpPr/>
          <p:nvPr/>
        </p:nvSpPr>
        <p:spPr>
          <a:xfrm>
            <a:off x="111994" y="1688752"/>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975254" y="3744829"/>
            <a:ext cx="2524281" cy="369332"/>
          </a:xfrm>
          <a:prstGeom prst="rect">
            <a:avLst/>
          </a:prstGeom>
        </p:spPr>
        <p:txBody>
          <a:bodyPr wrap="none">
            <a:spAutoFit/>
          </a:bodyPr>
          <a:lstStyle/>
          <a:p>
            <a:r>
              <a:rPr lang="en-US" altLang="zh-TW" dirty="0"/>
              <a:t>users</a:t>
            </a:r>
            <a:r>
              <a:rPr lang="zh-TW" altLang="en-US" dirty="0"/>
              <a:t>資料</a:t>
            </a:r>
            <a:r>
              <a:rPr lang="zh-TW" altLang="en-US" dirty="0" smtClean="0"/>
              <a:t>表有很多欄位</a:t>
            </a:r>
            <a:endParaRPr lang="zh-TW" altLang="en-US" dirty="0"/>
          </a:p>
        </p:txBody>
      </p:sp>
      <p:sp>
        <p:nvSpPr>
          <p:cNvPr id="11" name="弧形箭號 (左彎) 10"/>
          <p:cNvSpPr/>
          <p:nvPr/>
        </p:nvSpPr>
        <p:spPr>
          <a:xfrm rot="11412870">
            <a:off x="626463" y="3187823"/>
            <a:ext cx="406990" cy="73599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aphicFrame>
        <p:nvGraphicFramePr>
          <p:cNvPr id="13" name="表格 12"/>
          <p:cNvGraphicFramePr>
            <a:graphicFrameLocks noGrp="1"/>
          </p:cNvGraphicFramePr>
          <p:nvPr>
            <p:extLst>
              <p:ext uri="{D42A27DB-BD31-4B8C-83A1-F6EECF244321}">
                <p14:modId xmlns:p14="http://schemas.microsoft.com/office/powerpoint/2010/main" val="2566816476"/>
              </p:ext>
            </p:extLst>
          </p:nvPr>
        </p:nvGraphicFramePr>
        <p:xfrm>
          <a:off x="3804849" y="3473440"/>
          <a:ext cx="1534301" cy="3180080"/>
        </p:xfrm>
        <a:graphic>
          <a:graphicData uri="http://schemas.openxmlformats.org/drawingml/2006/table">
            <a:tbl>
              <a:tblPr firstRow="1" bandRow="1">
                <a:tableStyleId>{5C22544A-7EE6-4342-B048-85BDC9FD1C3A}</a:tableStyleId>
              </a:tblPr>
              <a:tblGrid>
                <a:gridCol w="1534301"/>
              </a:tblGrid>
              <a:tr h="0">
                <a:tc>
                  <a:txBody>
                    <a:bodyPr/>
                    <a:lstStyle/>
                    <a:p>
                      <a:endParaRPr lang="zh-TW" altLang="en-US" sz="800" dirty="0"/>
                    </a:p>
                  </a:txBody>
                  <a:tcPr/>
                </a:tc>
              </a:tr>
              <a:tr h="370840">
                <a:tc>
                  <a:txBody>
                    <a:bodyPr/>
                    <a:lstStyle/>
                    <a:p>
                      <a:r>
                        <a:rPr lang="en-US" altLang="zh-TW" sz="1600" dirty="0" err="1" smtClean="0"/>
                        <a:t>user_id</a:t>
                      </a:r>
                      <a:endParaRPr lang="zh-TW" altLang="en-US" sz="1600" dirty="0"/>
                    </a:p>
                  </a:txBody>
                  <a:tcPr/>
                </a:tc>
              </a:tr>
              <a:tr h="370840">
                <a:tc>
                  <a:txBody>
                    <a:bodyPr/>
                    <a:lstStyle/>
                    <a:p>
                      <a:r>
                        <a:rPr lang="en-US" altLang="zh-TW" sz="1600" dirty="0" err="1" smtClean="0"/>
                        <a:t>first_name</a:t>
                      </a:r>
                      <a:endParaRPr lang="zh-TW" altLang="en-US" sz="1600" dirty="0"/>
                    </a:p>
                  </a:txBody>
                  <a:tcPr/>
                </a:tc>
              </a:tr>
              <a:tr h="370840">
                <a:tc>
                  <a:txBody>
                    <a:bodyPr/>
                    <a:lstStyle/>
                    <a:p>
                      <a:r>
                        <a:rPr lang="en-US" altLang="zh-TW" sz="1600" dirty="0" err="1" smtClean="0"/>
                        <a:t>last_name</a:t>
                      </a:r>
                      <a:endParaRPr lang="zh-TW" altLang="en-US" sz="1600" dirty="0"/>
                    </a:p>
                  </a:txBody>
                  <a:tcPr/>
                </a:tc>
              </a:tr>
              <a:tr h="370840">
                <a:tc>
                  <a:txBody>
                    <a:bodyPr/>
                    <a:lstStyle/>
                    <a:p>
                      <a:r>
                        <a:rPr lang="en-US" altLang="zh-TW" sz="1600" dirty="0" smtClean="0"/>
                        <a:t>user</a:t>
                      </a:r>
                      <a:endParaRPr lang="zh-TW" altLang="en-US" sz="1600" dirty="0"/>
                    </a:p>
                  </a:txBody>
                  <a:tcPr/>
                </a:tc>
              </a:tr>
              <a:tr h="370840">
                <a:tc>
                  <a:txBody>
                    <a:bodyPr/>
                    <a:lstStyle/>
                    <a:p>
                      <a:r>
                        <a:rPr lang="en-US" altLang="zh-TW" sz="1600" dirty="0" smtClean="0"/>
                        <a:t>password</a:t>
                      </a:r>
                      <a:endParaRPr lang="zh-TW" altLang="en-US" sz="1600" dirty="0"/>
                    </a:p>
                  </a:txBody>
                  <a:tcPr/>
                </a:tc>
              </a:tr>
              <a:tr h="370840">
                <a:tc>
                  <a:txBody>
                    <a:bodyPr/>
                    <a:lstStyle/>
                    <a:p>
                      <a:r>
                        <a:rPr lang="en-US" altLang="zh-TW" sz="1600" dirty="0" smtClean="0"/>
                        <a:t>avatar</a:t>
                      </a:r>
                      <a:endParaRPr lang="zh-TW" altLang="en-US" sz="1600" dirty="0"/>
                    </a:p>
                  </a:txBody>
                  <a:tcPr/>
                </a:tc>
              </a:tr>
              <a:tr h="370840">
                <a:tc>
                  <a:txBody>
                    <a:bodyPr/>
                    <a:lstStyle/>
                    <a:p>
                      <a:r>
                        <a:rPr lang="en-US" altLang="zh-TW" sz="1600" dirty="0" err="1" smtClean="0"/>
                        <a:t>last_login</a:t>
                      </a:r>
                      <a:endParaRPr lang="zh-TW" altLang="en-US" sz="1600" dirty="0"/>
                    </a:p>
                  </a:txBody>
                  <a:tcPr/>
                </a:tc>
              </a:tr>
              <a:tr h="370840">
                <a:tc>
                  <a:txBody>
                    <a:bodyPr/>
                    <a:lstStyle/>
                    <a:p>
                      <a:r>
                        <a:rPr lang="en-US" altLang="zh-TW" sz="1600" dirty="0" err="1" smtClean="0"/>
                        <a:t>failed_login</a:t>
                      </a:r>
                      <a:endParaRPr lang="zh-TW" altLang="en-US" sz="1600" dirty="0"/>
                    </a:p>
                  </a:txBody>
                  <a:tcP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2279399578"/>
              </p:ext>
            </p:extLst>
          </p:nvPr>
        </p:nvGraphicFramePr>
        <p:xfrm>
          <a:off x="5644464" y="3737600"/>
          <a:ext cx="2705900" cy="1325880"/>
        </p:xfrm>
        <a:graphic>
          <a:graphicData uri="http://schemas.openxmlformats.org/drawingml/2006/table">
            <a:tbl>
              <a:tblPr firstRow="1" bandRow="1">
                <a:tableStyleId>{5C22544A-7EE6-4342-B048-85BDC9FD1C3A}</a:tableStyleId>
              </a:tblPr>
              <a:tblGrid>
                <a:gridCol w="2705900"/>
              </a:tblGrid>
              <a:tr h="0">
                <a:tc>
                  <a:txBody>
                    <a:bodyPr/>
                    <a:lstStyle/>
                    <a:p>
                      <a:endParaRPr lang="zh-TW" altLang="en-US" sz="800" dirty="0"/>
                    </a:p>
                  </a:txBody>
                  <a:tcPr/>
                </a:tc>
              </a:tr>
              <a:tr h="370840">
                <a:tc>
                  <a:txBody>
                    <a:bodyPr/>
                    <a:lstStyle/>
                    <a:p>
                      <a:r>
                        <a:rPr lang="en-US" altLang="zh-TW" sz="1600" dirty="0" smtClean="0"/>
                        <a:t>USER</a:t>
                      </a:r>
                      <a:endParaRPr lang="zh-TW" altLang="en-US" sz="1600" dirty="0"/>
                    </a:p>
                  </a:txBody>
                  <a:tcPr/>
                </a:tc>
              </a:tr>
              <a:tr h="370840">
                <a:tc>
                  <a:txBody>
                    <a:bodyPr/>
                    <a:lstStyle/>
                    <a:p>
                      <a:r>
                        <a:rPr lang="en-US" altLang="zh-TW" sz="1600" dirty="0" smtClean="0"/>
                        <a:t>CURRENT_CONNECTIONS</a:t>
                      </a:r>
                      <a:endParaRPr lang="zh-TW" altLang="en-US" sz="1600" dirty="0"/>
                    </a:p>
                  </a:txBody>
                  <a:tcPr/>
                </a:tc>
              </a:tr>
              <a:tr h="370840">
                <a:tc>
                  <a:txBody>
                    <a:bodyPr/>
                    <a:lstStyle/>
                    <a:p>
                      <a:r>
                        <a:rPr lang="en-US" altLang="zh-TW" sz="1600" dirty="0" smtClean="0"/>
                        <a:t>TOTAL_CONNECTIONS</a:t>
                      </a:r>
                      <a:endParaRPr lang="zh-TW" altLang="en-US" sz="1600" dirty="0"/>
                    </a:p>
                  </a:txBody>
                  <a:tcPr/>
                </a:tc>
              </a:tr>
            </a:tbl>
          </a:graphicData>
        </a:graphic>
      </p:graphicFrame>
      <p:sp>
        <p:nvSpPr>
          <p:cNvPr id="15" name="矩形 14"/>
          <p:cNvSpPr/>
          <p:nvPr/>
        </p:nvSpPr>
        <p:spPr>
          <a:xfrm>
            <a:off x="173110" y="5594049"/>
            <a:ext cx="3106428" cy="369332"/>
          </a:xfrm>
          <a:prstGeom prst="rect">
            <a:avLst/>
          </a:prstGeom>
        </p:spPr>
        <p:txBody>
          <a:bodyPr wrap="square">
            <a:spAutoFit/>
          </a:bodyPr>
          <a:lstStyle/>
          <a:p>
            <a:endParaRPr lang="zh-TW" altLang="en-US" dirty="0"/>
          </a:p>
        </p:txBody>
      </p:sp>
      <p:sp>
        <p:nvSpPr>
          <p:cNvPr id="16" name="矩形 15"/>
          <p:cNvSpPr/>
          <p:nvPr/>
        </p:nvSpPr>
        <p:spPr>
          <a:xfrm>
            <a:off x="233472" y="4440804"/>
            <a:ext cx="2985704" cy="1815882"/>
          </a:xfrm>
          <a:prstGeom prst="rect">
            <a:avLst/>
          </a:prstGeom>
          <a:solidFill>
            <a:schemeClr val="accent4">
              <a:lumMod val="20000"/>
              <a:lumOff val="80000"/>
            </a:schemeClr>
          </a:solidFill>
        </p:spPr>
        <p:txBody>
          <a:bodyPr wrap="square">
            <a:spAutoFit/>
          </a:bodyPr>
          <a:lstStyle/>
          <a:p>
            <a:r>
              <a:rPr lang="en-US" altLang="zh-TW" sz="1600" kern="0" dirty="0" err="1">
                <a:solidFill>
                  <a:prstClr val="black"/>
                </a:solidFill>
              </a:rPr>
              <a:t>information_schema</a:t>
            </a:r>
            <a:r>
              <a:rPr lang="zh-TW" altLang="en-US" sz="1600" dirty="0" smtClean="0"/>
              <a:t>提供了資料庫 </a:t>
            </a:r>
            <a:r>
              <a:rPr lang="en-US" altLang="zh-TW" sz="1600" dirty="0" smtClean="0"/>
              <a:t>meta data(</a:t>
            </a:r>
            <a:r>
              <a:rPr lang="zh-TW" altLang="en-US" sz="1600" dirty="0" smtClean="0"/>
              <a:t>如</a:t>
            </a:r>
            <a:r>
              <a:rPr lang="zh-TW" altLang="en-US" sz="1600" dirty="0"/>
              <a:t>資料庫</a:t>
            </a:r>
            <a:r>
              <a:rPr lang="zh-TW" altLang="en-US" sz="1600" dirty="0" smtClean="0"/>
              <a:t>名稱或</a:t>
            </a:r>
            <a:r>
              <a:rPr lang="zh-TW" altLang="en-US" sz="1600" dirty="0"/>
              <a:t>資料表</a:t>
            </a:r>
            <a:r>
              <a:rPr lang="zh-TW" altLang="en-US" sz="1600" dirty="0" smtClean="0"/>
              <a:t>名稱，</a:t>
            </a:r>
            <a:r>
              <a:rPr lang="zh-TW" altLang="en-US" sz="1600" dirty="0"/>
              <a:t>列的數據類型，</a:t>
            </a:r>
            <a:r>
              <a:rPr lang="zh-TW" altLang="en-US" sz="1600" dirty="0" smtClean="0"/>
              <a:t>或存</a:t>
            </a:r>
            <a:r>
              <a:rPr lang="zh-TW" altLang="en-US" sz="1600" dirty="0"/>
              <a:t>取</a:t>
            </a:r>
            <a:r>
              <a:rPr lang="zh-TW" altLang="en-US" sz="1600" dirty="0" smtClean="0"/>
              <a:t>權限等</a:t>
            </a:r>
            <a:r>
              <a:rPr lang="en-US" altLang="zh-TW" sz="1600" dirty="0" smtClean="0"/>
              <a:t>)</a:t>
            </a:r>
            <a:r>
              <a:rPr lang="en-US" altLang="zh-TW" sz="1600" dirty="0"/>
              <a:t> http://</a:t>
            </a:r>
            <a:r>
              <a:rPr lang="en-US" altLang="zh-TW" sz="1600" dirty="0" smtClean="0"/>
              <a:t>twpug.net/docs/mysql-5.1/information-schema.html#tables-table</a:t>
            </a:r>
            <a:endParaRPr lang="zh-TW" altLang="en-US" sz="1600" dirty="0"/>
          </a:p>
        </p:txBody>
      </p:sp>
      <p:sp>
        <p:nvSpPr>
          <p:cNvPr id="17" name="矩形 16"/>
          <p:cNvSpPr/>
          <p:nvPr/>
        </p:nvSpPr>
        <p:spPr>
          <a:xfrm>
            <a:off x="173110" y="6398663"/>
            <a:ext cx="237566" cy="369332"/>
          </a:xfrm>
          <a:prstGeom prst="rect">
            <a:avLst/>
          </a:prstGeom>
        </p:spPr>
        <p:txBody>
          <a:bodyPr wrap="none">
            <a:spAutoFit/>
          </a:bodyPr>
          <a:lstStyle/>
          <a:p>
            <a:r>
              <a:rPr lang="en-US" altLang="zh-TW" dirty="0"/>
              <a:t> </a:t>
            </a:r>
            <a:endParaRPr lang="zh-TW" altLang="en-US" sz="1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55167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92131"/>
            <a:ext cx="9207328" cy="969404"/>
          </a:xfrm>
          <a:solidFill>
            <a:schemeClr val="accent4">
              <a:lumMod val="50000"/>
            </a:schemeClr>
          </a:solidFill>
        </p:spPr>
        <p:txBody>
          <a:bodyPr>
            <a:normAutofit/>
          </a:bodyPr>
          <a:lstStyle/>
          <a:p>
            <a:r>
              <a:rPr lang="zh-TW" altLang="en-US" sz="3200" dirty="0" smtClean="0">
                <a:solidFill>
                  <a:schemeClr val="bg1"/>
                </a:solidFill>
              </a:rPr>
              <a:t>補充說明</a:t>
            </a:r>
            <a:r>
              <a:rPr lang="en-US" altLang="zh-TW" sz="3200" dirty="0" smtClean="0">
                <a:solidFill>
                  <a:schemeClr val="bg1"/>
                </a:solidFill>
              </a:rPr>
              <a:t/>
            </a:r>
            <a:br>
              <a:rPr lang="en-US" altLang="zh-TW" sz="3200" dirty="0" smtClean="0">
                <a:solidFill>
                  <a:schemeClr val="bg1"/>
                </a:solidFill>
              </a:rPr>
            </a:br>
            <a:r>
              <a:rPr lang="en-US" altLang="zh-TW" sz="3200" dirty="0" smtClean="0">
                <a:solidFill>
                  <a:schemeClr val="bg1"/>
                </a:solidFill>
              </a:rPr>
              <a:t>INFORMATION_SCHEMA </a:t>
            </a:r>
            <a:r>
              <a:rPr lang="en-US" altLang="zh-TW" sz="3200" dirty="0">
                <a:solidFill>
                  <a:schemeClr val="bg1"/>
                </a:solidFill>
              </a:rPr>
              <a:t>COLUMNS</a:t>
            </a:r>
            <a:r>
              <a:rPr lang="zh-TW" altLang="en-US" sz="3200" dirty="0">
                <a:solidFill>
                  <a:schemeClr val="bg1"/>
                </a:solidFill>
              </a:rPr>
              <a:t>資料</a:t>
            </a:r>
            <a:r>
              <a:rPr lang="zh-TW" altLang="en-US" sz="3200" dirty="0" smtClean="0">
                <a:solidFill>
                  <a:schemeClr val="bg1"/>
                </a:solidFill>
              </a:rPr>
              <a:t>表的欄位</a:t>
            </a:r>
            <a:endParaRPr lang="zh-TW" altLang="en-US" sz="3200" dirty="0">
              <a:solidFill>
                <a:schemeClr val="bg1"/>
              </a:solidFill>
            </a:endParaRP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153965454"/>
              </p:ext>
            </p:extLst>
          </p:nvPr>
        </p:nvGraphicFramePr>
        <p:xfrm>
          <a:off x="665976" y="1232504"/>
          <a:ext cx="7875375" cy="5272154"/>
        </p:xfrm>
        <a:graphic>
          <a:graphicData uri="http://schemas.openxmlformats.org/drawingml/2006/table">
            <a:tbl>
              <a:tblPr/>
              <a:tblGrid>
                <a:gridCol w="3403516"/>
                <a:gridCol w="1846734"/>
                <a:gridCol w="2625125"/>
              </a:tblGrid>
              <a:tr h="212260">
                <a:tc>
                  <a:txBody>
                    <a:bodyPr/>
                    <a:lstStyle/>
                    <a:p>
                      <a:r>
                        <a:rPr lang="zh-TW" altLang="en-US" sz="1400" b="1" dirty="0"/>
                        <a:t>標準名稱</a:t>
                      </a:r>
                      <a:endParaRPr lang="zh-TW" altLang="en-US" sz="1400" dirty="0"/>
                    </a:p>
                  </a:txBody>
                  <a:tcPr marL="53065" marR="53065" marT="26533" marB="26533" anchor="ctr">
                    <a:lnL>
                      <a:noFill/>
                    </a:lnL>
                    <a:lnR>
                      <a:noFill/>
                    </a:lnR>
                    <a:lnT>
                      <a:noFill/>
                    </a:lnT>
                    <a:lnB>
                      <a:noFill/>
                    </a:lnB>
                  </a:tcPr>
                </a:tc>
                <a:tc>
                  <a:txBody>
                    <a:bodyPr/>
                    <a:lstStyle/>
                    <a:p>
                      <a:r>
                        <a:rPr lang="en-US" sz="1400" b="1"/>
                        <a:t>SHOW</a:t>
                      </a:r>
                      <a:r>
                        <a:rPr lang="zh-TW" altLang="en-US" sz="1400" b="1"/>
                        <a:t>名稱</a:t>
                      </a:r>
                      <a:endParaRPr lang="zh-TW" altLang="en-US" sz="1400"/>
                    </a:p>
                  </a:txBody>
                  <a:tcPr marL="53065" marR="53065" marT="26533" marB="26533" anchor="ctr">
                    <a:lnL>
                      <a:noFill/>
                    </a:lnL>
                    <a:lnR>
                      <a:noFill/>
                    </a:lnR>
                    <a:lnT>
                      <a:noFill/>
                    </a:lnT>
                    <a:lnB>
                      <a:noFill/>
                    </a:lnB>
                  </a:tcPr>
                </a:tc>
                <a:tc>
                  <a:txBody>
                    <a:bodyPr/>
                    <a:lstStyle/>
                    <a:p>
                      <a:r>
                        <a:rPr lang="zh-TW" altLang="en-US" sz="1400" b="1"/>
                        <a:t>註釋</a:t>
                      </a:r>
                      <a:endParaRPr lang="zh-TW" altLang="en-US" sz="1400"/>
                    </a:p>
                  </a:txBody>
                  <a:tcPr marL="53065" marR="53065" marT="26533" marB="26533" anchor="ctr">
                    <a:lnL>
                      <a:noFill/>
                    </a:lnL>
                    <a:lnR>
                      <a:noFill/>
                    </a:lnR>
                    <a:lnT>
                      <a:noFill/>
                    </a:lnT>
                    <a:lnB>
                      <a:noFill/>
                    </a:lnB>
                  </a:tcPr>
                </a:tc>
              </a:tr>
              <a:tr h="252231">
                <a:tc>
                  <a:txBody>
                    <a:bodyPr/>
                    <a:lstStyle/>
                    <a:p>
                      <a:r>
                        <a:rPr lang="en-US" sz="1400" dirty="0"/>
                        <a:t>TABLE_CATALOG</a:t>
                      </a:r>
                    </a:p>
                  </a:txBody>
                  <a:tcPr marL="53065" marR="53065" marT="26533" marB="26533" anchor="ctr">
                    <a:lnL>
                      <a:noFill/>
                    </a:lnL>
                    <a:lnR>
                      <a:noFill/>
                    </a:lnR>
                    <a:lnT>
                      <a:noFill/>
                    </a:lnT>
                    <a:lnB>
                      <a:noFill/>
                    </a:lnB>
                  </a:tcPr>
                </a:tc>
                <a:tc>
                  <a:txBody>
                    <a:bodyPr/>
                    <a:lstStyle/>
                    <a:p>
                      <a:r>
                        <a:rPr lang="zh-TW" altLang="en-US" sz="1400"/>
                        <a:t> </a:t>
                      </a:r>
                    </a:p>
                  </a:txBody>
                  <a:tcPr marL="53065" marR="53065" marT="26533" marB="26533" anchor="ctr">
                    <a:lnL>
                      <a:noFill/>
                    </a:lnL>
                    <a:lnR>
                      <a:noFill/>
                    </a:lnR>
                    <a:lnT>
                      <a:noFill/>
                    </a:lnT>
                    <a:lnB>
                      <a:noFill/>
                    </a:lnB>
                  </a:tcPr>
                </a:tc>
                <a:tc>
                  <a:txBody>
                    <a:bodyPr/>
                    <a:lstStyle/>
                    <a:p>
                      <a:r>
                        <a:rPr lang="en-US" sz="1400"/>
                        <a:t>NULL</a:t>
                      </a:r>
                    </a:p>
                  </a:txBody>
                  <a:tcPr marL="53065" marR="53065" marT="26533" marB="26533" anchor="ctr">
                    <a:lnL>
                      <a:noFill/>
                    </a:lnL>
                    <a:lnR>
                      <a:noFill/>
                    </a:lnR>
                    <a:lnT>
                      <a:noFill/>
                    </a:lnT>
                    <a:lnB>
                      <a:noFill/>
                    </a:lnB>
                  </a:tcPr>
                </a:tc>
              </a:tr>
              <a:tr h="212260">
                <a:tc>
                  <a:txBody>
                    <a:bodyPr/>
                    <a:lstStyle/>
                    <a:p>
                      <a:r>
                        <a:rPr lang="en-US" sz="1400" dirty="0"/>
                        <a:t>TABLE_SCHEMA</a:t>
                      </a:r>
                    </a:p>
                  </a:txBody>
                  <a:tcPr marL="53065" marR="53065" marT="26533" marB="26533" anchor="ctr">
                    <a:lnL>
                      <a:noFill/>
                    </a:lnL>
                    <a:lnR>
                      <a:noFill/>
                    </a:lnR>
                    <a:lnT>
                      <a:noFill/>
                    </a:lnT>
                    <a:lnB>
                      <a:noFill/>
                    </a:lnB>
                  </a:tcPr>
                </a:tc>
                <a:tc>
                  <a:txBody>
                    <a:bodyPr/>
                    <a:lstStyle/>
                    <a:p>
                      <a:r>
                        <a:rPr lang="zh-TW" altLang="en-US" sz="1400"/>
                        <a:t> </a:t>
                      </a:r>
                    </a:p>
                  </a:txBody>
                  <a:tcPr marL="53065" marR="53065" marT="26533" marB="26533" anchor="ctr">
                    <a:lnL>
                      <a:noFill/>
                    </a:lnL>
                    <a:lnR>
                      <a:noFill/>
                    </a:lnR>
                    <a:lnT>
                      <a:noFill/>
                    </a:lnT>
                    <a:lnB>
                      <a:noFill/>
                    </a:lnB>
                  </a:tcPr>
                </a:tc>
                <a:tc>
                  <a:txBody>
                    <a:bodyPr/>
                    <a:lstStyle/>
                    <a:p>
                      <a:r>
                        <a:rPr lang="zh-TW" altLang="en-US" sz="1400"/>
                        <a:t> </a:t>
                      </a:r>
                    </a:p>
                  </a:txBody>
                  <a:tcPr marL="53065" marR="53065" marT="26533" marB="26533" anchor="ctr">
                    <a:lnL>
                      <a:noFill/>
                    </a:lnL>
                    <a:lnR>
                      <a:noFill/>
                    </a:lnR>
                    <a:lnT>
                      <a:noFill/>
                    </a:lnT>
                    <a:lnB>
                      <a:noFill/>
                    </a:lnB>
                  </a:tcPr>
                </a:tc>
              </a:tr>
              <a:tr h="212260">
                <a:tc>
                  <a:txBody>
                    <a:bodyPr/>
                    <a:lstStyle/>
                    <a:p>
                      <a:r>
                        <a:rPr lang="en-US" sz="1400"/>
                        <a:t>TABLE_NAME</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tc>
                  <a:txBody>
                    <a:bodyPr/>
                    <a:lstStyle/>
                    <a:p>
                      <a:r>
                        <a:rPr lang="zh-TW" altLang="en-US" sz="1400"/>
                        <a:t> </a:t>
                      </a:r>
                    </a:p>
                  </a:txBody>
                  <a:tcPr marL="53065" marR="53065" marT="26533" marB="26533" anchor="ctr">
                    <a:lnL>
                      <a:noFill/>
                    </a:lnL>
                    <a:lnR>
                      <a:noFill/>
                    </a:lnR>
                    <a:lnT>
                      <a:noFill/>
                    </a:lnT>
                    <a:lnB>
                      <a:noFill/>
                    </a:lnB>
                  </a:tcPr>
                </a:tc>
              </a:tr>
              <a:tr h="212260">
                <a:tc>
                  <a:txBody>
                    <a:bodyPr/>
                    <a:lstStyle/>
                    <a:p>
                      <a:r>
                        <a:rPr lang="en-US" sz="1400" dirty="0"/>
                        <a:t>COLUMN_NAME</a:t>
                      </a:r>
                    </a:p>
                  </a:txBody>
                  <a:tcPr marL="53065" marR="53065" marT="26533" marB="26533" anchor="ctr">
                    <a:lnL>
                      <a:noFill/>
                    </a:lnL>
                    <a:lnR>
                      <a:noFill/>
                    </a:lnR>
                    <a:lnT>
                      <a:noFill/>
                    </a:lnT>
                    <a:lnB>
                      <a:noFill/>
                    </a:lnB>
                    <a:solidFill>
                      <a:srgbClr val="FFFF00"/>
                    </a:solidFill>
                  </a:tcPr>
                </a:tc>
                <a:tc>
                  <a:txBody>
                    <a:bodyPr/>
                    <a:lstStyle/>
                    <a:p>
                      <a:r>
                        <a:rPr lang="en-US" sz="1400" dirty="0"/>
                        <a:t>Field</a:t>
                      </a:r>
                    </a:p>
                  </a:txBody>
                  <a:tcPr marL="53065" marR="53065" marT="26533" marB="26533" anchor="ctr">
                    <a:lnL>
                      <a:noFill/>
                    </a:lnL>
                    <a:lnR>
                      <a:noFill/>
                    </a:lnR>
                    <a:lnT>
                      <a:noFill/>
                    </a:lnT>
                    <a:lnB>
                      <a:noFill/>
                    </a:lnB>
                    <a:solidFill>
                      <a:srgbClr val="FFFF00"/>
                    </a:solidFill>
                  </a:tcPr>
                </a:tc>
                <a:tc>
                  <a:txBody>
                    <a:bodyPr/>
                    <a:lstStyle/>
                    <a:p>
                      <a:r>
                        <a:rPr lang="zh-TW" altLang="en-US" sz="1400" dirty="0"/>
                        <a:t> </a:t>
                      </a:r>
                    </a:p>
                  </a:txBody>
                  <a:tcPr marL="53065" marR="53065" marT="26533" marB="26533" anchor="ctr">
                    <a:lnL>
                      <a:noFill/>
                    </a:lnL>
                    <a:lnR>
                      <a:noFill/>
                    </a:lnR>
                    <a:lnT>
                      <a:noFill/>
                    </a:lnT>
                    <a:lnB>
                      <a:noFill/>
                    </a:lnB>
                    <a:solidFill>
                      <a:srgbClr val="FFFF00"/>
                    </a:solidFill>
                  </a:tcPr>
                </a:tc>
              </a:tr>
              <a:tr h="212260">
                <a:tc>
                  <a:txBody>
                    <a:bodyPr/>
                    <a:lstStyle/>
                    <a:p>
                      <a:r>
                        <a:rPr lang="en-US" sz="1400"/>
                        <a:t>ORDINAL_POSITION</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tc>
                  <a:txBody>
                    <a:bodyPr/>
                    <a:lstStyle/>
                    <a:p>
                      <a:r>
                        <a:rPr lang="zh-TW" altLang="en-US" sz="1400" dirty="0"/>
                        <a:t>參見註釋</a:t>
                      </a:r>
                    </a:p>
                  </a:txBody>
                  <a:tcPr marL="53065" marR="53065" marT="26533" marB="26533" anchor="ctr">
                    <a:lnL>
                      <a:noFill/>
                    </a:lnL>
                    <a:lnR>
                      <a:noFill/>
                    </a:lnR>
                    <a:lnT>
                      <a:noFill/>
                    </a:lnT>
                    <a:lnB>
                      <a:noFill/>
                    </a:lnB>
                  </a:tcPr>
                </a:tc>
              </a:tr>
              <a:tr h="212260">
                <a:tc>
                  <a:txBody>
                    <a:bodyPr/>
                    <a:lstStyle/>
                    <a:p>
                      <a:r>
                        <a:rPr lang="en-US" sz="1400"/>
                        <a:t>COLUMN_DEFAULT</a:t>
                      </a:r>
                    </a:p>
                  </a:txBody>
                  <a:tcPr marL="53065" marR="53065" marT="26533" marB="26533" anchor="ctr">
                    <a:lnL>
                      <a:noFill/>
                    </a:lnL>
                    <a:lnR>
                      <a:noFill/>
                    </a:lnR>
                    <a:lnT>
                      <a:noFill/>
                    </a:lnT>
                    <a:lnB>
                      <a:noFill/>
                    </a:lnB>
                  </a:tcPr>
                </a:tc>
                <a:tc>
                  <a:txBody>
                    <a:bodyPr/>
                    <a:lstStyle/>
                    <a:p>
                      <a:r>
                        <a:rPr lang="en-US" sz="1400" dirty="0"/>
                        <a:t>Default</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tr>
              <a:tr h="212260">
                <a:tc>
                  <a:txBody>
                    <a:bodyPr/>
                    <a:lstStyle/>
                    <a:p>
                      <a:r>
                        <a:rPr lang="en-US" sz="1400"/>
                        <a:t>IS_NULLABLE</a:t>
                      </a:r>
                    </a:p>
                  </a:txBody>
                  <a:tcPr marL="53065" marR="53065" marT="26533" marB="26533" anchor="ctr">
                    <a:lnL>
                      <a:noFill/>
                    </a:lnL>
                    <a:lnR>
                      <a:noFill/>
                    </a:lnR>
                    <a:lnT>
                      <a:noFill/>
                    </a:lnT>
                    <a:lnB>
                      <a:noFill/>
                    </a:lnB>
                  </a:tcPr>
                </a:tc>
                <a:tc>
                  <a:txBody>
                    <a:bodyPr/>
                    <a:lstStyle/>
                    <a:p>
                      <a:r>
                        <a:rPr lang="en-US" sz="1400"/>
                        <a:t>Null</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tr>
              <a:tr h="212260">
                <a:tc>
                  <a:txBody>
                    <a:bodyPr/>
                    <a:lstStyle/>
                    <a:p>
                      <a:r>
                        <a:rPr lang="en-US" sz="1400"/>
                        <a:t>DATA_TYPE</a:t>
                      </a:r>
                    </a:p>
                  </a:txBody>
                  <a:tcPr marL="53065" marR="53065" marT="26533" marB="26533" anchor="ctr">
                    <a:lnL>
                      <a:noFill/>
                    </a:lnL>
                    <a:lnR>
                      <a:noFill/>
                    </a:lnR>
                    <a:lnT>
                      <a:noFill/>
                    </a:lnT>
                    <a:lnB>
                      <a:noFill/>
                    </a:lnB>
                  </a:tcPr>
                </a:tc>
                <a:tc>
                  <a:txBody>
                    <a:bodyPr/>
                    <a:lstStyle/>
                    <a:p>
                      <a:r>
                        <a:rPr lang="en-US" sz="1400" dirty="0"/>
                        <a:t>Type</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tr>
              <a:tr h="371456">
                <a:tc>
                  <a:txBody>
                    <a:bodyPr/>
                    <a:lstStyle/>
                    <a:p>
                      <a:r>
                        <a:rPr lang="en-US" sz="1400"/>
                        <a:t>CHARACTER_MAXIMUM_LENGTH</a:t>
                      </a:r>
                    </a:p>
                  </a:txBody>
                  <a:tcPr marL="53065" marR="53065" marT="26533" marB="26533" anchor="ctr">
                    <a:lnL>
                      <a:noFill/>
                    </a:lnL>
                    <a:lnR>
                      <a:noFill/>
                    </a:lnR>
                    <a:lnT>
                      <a:noFill/>
                    </a:lnT>
                    <a:lnB>
                      <a:noFill/>
                    </a:lnB>
                  </a:tcPr>
                </a:tc>
                <a:tc>
                  <a:txBody>
                    <a:bodyPr/>
                    <a:lstStyle/>
                    <a:p>
                      <a:r>
                        <a:rPr lang="en-US" sz="1400"/>
                        <a:t>Type</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tr>
              <a:tr h="371456">
                <a:tc>
                  <a:txBody>
                    <a:bodyPr/>
                    <a:lstStyle/>
                    <a:p>
                      <a:r>
                        <a:rPr lang="en-US" sz="1400"/>
                        <a:t>CHARACTER_OCTET_LENGTH</a:t>
                      </a:r>
                    </a:p>
                  </a:txBody>
                  <a:tcPr marL="53065" marR="53065" marT="26533" marB="26533" anchor="ctr">
                    <a:lnL>
                      <a:noFill/>
                    </a:lnL>
                    <a:lnR>
                      <a:noFill/>
                    </a:lnR>
                    <a:lnT>
                      <a:noFill/>
                    </a:lnT>
                    <a:lnB>
                      <a:noFill/>
                    </a:lnB>
                  </a:tcPr>
                </a:tc>
                <a:tc>
                  <a:txBody>
                    <a:bodyPr/>
                    <a:lstStyle/>
                    <a:p>
                      <a:r>
                        <a:rPr lang="zh-TW" altLang="en-US" sz="1400"/>
                        <a:t> </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tr>
              <a:tr h="212260">
                <a:tc>
                  <a:txBody>
                    <a:bodyPr/>
                    <a:lstStyle/>
                    <a:p>
                      <a:r>
                        <a:rPr lang="en-US" sz="1400"/>
                        <a:t>NUMERIC_PRECISION</a:t>
                      </a:r>
                    </a:p>
                  </a:txBody>
                  <a:tcPr marL="53065" marR="53065" marT="26533" marB="26533" anchor="ctr">
                    <a:lnL>
                      <a:noFill/>
                    </a:lnL>
                    <a:lnR>
                      <a:noFill/>
                    </a:lnR>
                    <a:lnT>
                      <a:noFill/>
                    </a:lnT>
                    <a:lnB>
                      <a:noFill/>
                    </a:lnB>
                  </a:tcPr>
                </a:tc>
                <a:tc>
                  <a:txBody>
                    <a:bodyPr/>
                    <a:lstStyle/>
                    <a:p>
                      <a:r>
                        <a:rPr lang="en-US" sz="1400"/>
                        <a:t>Type</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tr>
              <a:tr h="212260">
                <a:tc>
                  <a:txBody>
                    <a:bodyPr/>
                    <a:lstStyle/>
                    <a:p>
                      <a:r>
                        <a:rPr lang="en-US" sz="1400"/>
                        <a:t>NUMERIC_SCALE</a:t>
                      </a:r>
                    </a:p>
                  </a:txBody>
                  <a:tcPr marL="53065" marR="53065" marT="26533" marB="26533" anchor="ctr">
                    <a:lnL>
                      <a:noFill/>
                    </a:lnL>
                    <a:lnR>
                      <a:noFill/>
                    </a:lnR>
                    <a:lnT>
                      <a:noFill/>
                    </a:lnT>
                    <a:lnB>
                      <a:noFill/>
                    </a:lnB>
                  </a:tcPr>
                </a:tc>
                <a:tc>
                  <a:txBody>
                    <a:bodyPr/>
                    <a:lstStyle/>
                    <a:p>
                      <a:r>
                        <a:rPr lang="en-US" sz="1400"/>
                        <a:t>Type</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tr>
              <a:tr h="212260">
                <a:tc>
                  <a:txBody>
                    <a:bodyPr/>
                    <a:lstStyle/>
                    <a:p>
                      <a:r>
                        <a:rPr lang="en-US" sz="1400"/>
                        <a:t>CHARACTER_SET_NAME</a:t>
                      </a:r>
                    </a:p>
                  </a:txBody>
                  <a:tcPr marL="53065" marR="53065" marT="26533" marB="26533" anchor="ctr">
                    <a:lnL>
                      <a:noFill/>
                    </a:lnL>
                    <a:lnR>
                      <a:noFill/>
                    </a:lnR>
                    <a:lnT>
                      <a:noFill/>
                    </a:lnT>
                    <a:lnB>
                      <a:noFill/>
                    </a:lnB>
                  </a:tcPr>
                </a:tc>
                <a:tc>
                  <a:txBody>
                    <a:bodyPr/>
                    <a:lstStyle/>
                    <a:p>
                      <a:r>
                        <a:rPr lang="zh-TW" altLang="en-US" sz="1400"/>
                        <a:t> </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tr>
              <a:tr h="212260">
                <a:tc>
                  <a:txBody>
                    <a:bodyPr/>
                    <a:lstStyle/>
                    <a:p>
                      <a:r>
                        <a:rPr lang="en-US" sz="1400"/>
                        <a:t>COLLATION_NAME</a:t>
                      </a:r>
                    </a:p>
                  </a:txBody>
                  <a:tcPr marL="53065" marR="53065" marT="26533" marB="26533" anchor="ctr">
                    <a:lnL>
                      <a:noFill/>
                    </a:lnL>
                    <a:lnR>
                      <a:noFill/>
                    </a:lnR>
                    <a:lnT>
                      <a:noFill/>
                    </a:lnT>
                    <a:lnB>
                      <a:noFill/>
                    </a:lnB>
                  </a:tcPr>
                </a:tc>
                <a:tc>
                  <a:txBody>
                    <a:bodyPr/>
                    <a:lstStyle/>
                    <a:p>
                      <a:r>
                        <a:rPr lang="en-US" sz="1400"/>
                        <a:t>Collation</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tr>
              <a:tr h="212260">
                <a:tc>
                  <a:txBody>
                    <a:bodyPr/>
                    <a:lstStyle/>
                    <a:p>
                      <a:r>
                        <a:rPr lang="en-US" sz="1400"/>
                        <a:t>COLUMN_TYPE</a:t>
                      </a:r>
                    </a:p>
                  </a:txBody>
                  <a:tcPr marL="53065" marR="53065" marT="26533" marB="26533" anchor="ctr">
                    <a:lnL>
                      <a:noFill/>
                    </a:lnL>
                    <a:lnR>
                      <a:noFill/>
                    </a:lnR>
                    <a:lnT>
                      <a:noFill/>
                    </a:lnT>
                    <a:lnB>
                      <a:noFill/>
                    </a:lnB>
                  </a:tcPr>
                </a:tc>
                <a:tc>
                  <a:txBody>
                    <a:bodyPr/>
                    <a:lstStyle/>
                    <a:p>
                      <a:r>
                        <a:rPr lang="en-US" sz="1400"/>
                        <a:t>Type</a:t>
                      </a:r>
                    </a:p>
                  </a:txBody>
                  <a:tcPr marL="53065" marR="53065" marT="26533" marB="26533" anchor="ctr">
                    <a:lnL>
                      <a:noFill/>
                    </a:lnL>
                    <a:lnR>
                      <a:noFill/>
                    </a:lnR>
                    <a:lnT>
                      <a:noFill/>
                    </a:lnT>
                    <a:lnB>
                      <a:noFill/>
                    </a:lnB>
                  </a:tcPr>
                </a:tc>
                <a:tc>
                  <a:txBody>
                    <a:bodyPr/>
                    <a:lstStyle/>
                    <a:p>
                      <a:r>
                        <a:rPr lang="en-US" sz="1400" dirty="0"/>
                        <a:t>MySQL</a:t>
                      </a:r>
                      <a:r>
                        <a:rPr lang="zh-TW" altLang="en-US" sz="1400" dirty="0"/>
                        <a:t>延伸</a:t>
                      </a:r>
                    </a:p>
                  </a:txBody>
                  <a:tcPr marL="53065" marR="53065" marT="26533" marB="26533" anchor="ctr">
                    <a:lnL>
                      <a:noFill/>
                    </a:lnL>
                    <a:lnR>
                      <a:noFill/>
                    </a:lnR>
                    <a:lnT>
                      <a:noFill/>
                    </a:lnT>
                    <a:lnB>
                      <a:noFill/>
                    </a:lnB>
                  </a:tcPr>
                </a:tc>
              </a:tr>
              <a:tr h="212260">
                <a:tc>
                  <a:txBody>
                    <a:bodyPr/>
                    <a:lstStyle/>
                    <a:p>
                      <a:r>
                        <a:rPr lang="en-US" sz="1400"/>
                        <a:t>COLUMN_KEY</a:t>
                      </a:r>
                    </a:p>
                  </a:txBody>
                  <a:tcPr marL="53065" marR="53065" marT="26533" marB="26533" anchor="ctr">
                    <a:lnL>
                      <a:noFill/>
                    </a:lnL>
                    <a:lnR>
                      <a:noFill/>
                    </a:lnR>
                    <a:lnT>
                      <a:noFill/>
                    </a:lnT>
                    <a:lnB>
                      <a:noFill/>
                    </a:lnB>
                  </a:tcPr>
                </a:tc>
                <a:tc>
                  <a:txBody>
                    <a:bodyPr/>
                    <a:lstStyle/>
                    <a:p>
                      <a:r>
                        <a:rPr lang="en-US" sz="1400"/>
                        <a:t>Key</a:t>
                      </a:r>
                    </a:p>
                  </a:txBody>
                  <a:tcPr marL="53065" marR="53065" marT="26533" marB="26533" anchor="ctr">
                    <a:lnL>
                      <a:noFill/>
                    </a:lnL>
                    <a:lnR>
                      <a:noFill/>
                    </a:lnR>
                    <a:lnT>
                      <a:noFill/>
                    </a:lnT>
                    <a:lnB>
                      <a:noFill/>
                    </a:lnB>
                  </a:tcPr>
                </a:tc>
                <a:tc>
                  <a:txBody>
                    <a:bodyPr/>
                    <a:lstStyle/>
                    <a:p>
                      <a:r>
                        <a:rPr lang="en-US" sz="1400" dirty="0"/>
                        <a:t>MySQL</a:t>
                      </a:r>
                      <a:r>
                        <a:rPr lang="zh-TW" altLang="en-US" sz="1400" dirty="0"/>
                        <a:t>延伸</a:t>
                      </a:r>
                    </a:p>
                  </a:txBody>
                  <a:tcPr marL="53065" marR="53065" marT="26533" marB="26533" anchor="ctr">
                    <a:lnL>
                      <a:noFill/>
                    </a:lnL>
                    <a:lnR>
                      <a:noFill/>
                    </a:lnR>
                    <a:lnT>
                      <a:noFill/>
                    </a:lnT>
                    <a:lnB>
                      <a:noFill/>
                    </a:lnB>
                  </a:tcPr>
                </a:tc>
              </a:tr>
              <a:tr h="212260">
                <a:tc>
                  <a:txBody>
                    <a:bodyPr/>
                    <a:lstStyle/>
                    <a:p>
                      <a:r>
                        <a:rPr lang="en-US" sz="1400"/>
                        <a:t>EXTRA</a:t>
                      </a:r>
                    </a:p>
                  </a:txBody>
                  <a:tcPr marL="53065" marR="53065" marT="26533" marB="26533" anchor="ctr">
                    <a:lnL>
                      <a:noFill/>
                    </a:lnL>
                    <a:lnR>
                      <a:noFill/>
                    </a:lnR>
                    <a:lnT>
                      <a:noFill/>
                    </a:lnT>
                    <a:lnB>
                      <a:noFill/>
                    </a:lnB>
                  </a:tcPr>
                </a:tc>
                <a:tc>
                  <a:txBody>
                    <a:bodyPr/>
                    <a:lstStyle/>
                    <a:p>
                      <a:r>
                        <a:rPr lang="en-US" sz="1400"/>
                        <a:t>Extra</a:t>
                      </a:r>
                    </a:p>
                  </a:txBody>
                  <a:tcPr marL="53065" marR="53065" marT="26533" marB="26533" anchor="ctr">
                    <a:lnL>
                      <a:noFill/>
                    </a:lnL>
                    <a:lnR>
                      <a:noFill/>
                    </a:lnR>
                    <a:lnT>
                      <a:noFill/>
                    </a:lnT>
                    <a:lnB>
                      <a:noFill/>
                    </a:lnB>
                  </a:tcPr>
                </a:tc>
                <a:tc>
                  <a:txBody>
                    <a:bodyPr/>
                    <a:lstStyle/>
                    <a:p>
                      <a:r>
                        <a:rPr lang="en-US" sz="1400" dirty="0"/>
                        <a:t>MySQL</a:t>
                      </a:r>
                      <a:r>
                        <a:rPr lang="zh-TW" altLang="en-US" sz="1400" dirty="0"/>
                        <a:t>延伸</a:t>
                      </a:r>
                    </a:p>
                  </a:txBody>
                  <a:tcPr marL="53065" marR="53065" marT="26533" marB="26533" anchor="ctr">
                    <a:lnL>
                      <a:noFill/>
                    </a:lnL>
                    <a:lnR>
                      <a:noFill/>
                    </a:lnR>
                    <a:lnT>
                      <a:noFill/>
                    </a:lnT>
                    <a:lnB>
                      <a:noFill/>
                    </a:lnB>
                  </a:tcPr>
                </a:tc>
              </a:tr>
              <a:tr h="212260">
                <a:tc>
                  <a:txBody>
                    <a:bodyPr/>
                    <a:lstStyle/>
                    <a:p>
                      <a:r>
                        <a:rPr lang="en-US" sz="1400"/>
                        <a:t>COLUMN_COMMENT</a:t>
                      </a:r>
                    </a:p>
                  </a:txBody>
                  <a:tcPr marL="53065" marR="53065" marT="26533" marB="26533" anchor="ctr">
                    <a:lnL>
                      <a:noFill/>
                    </a:lnL>
                    <a:lnR>
                      <a:noFill/>
                    </a:lnR>
                    <a:lnT>
                      <a:noFill/>
                    </a:lnT>
                    <a:lnB>
                      <a:noFill/>
                    </a:lnB>
                  </a:tcPr>
                </a:tc>
                <a:tc>
                  <a:txBody>
                    <a:bodyPr/>
                    <a:lstStyle/>
                    <a:p>
                      <a:r>
                        <a:rPr lang="en-US" sz="1400"/>
                        <a:t>Comment</a:t>
                      </a:r>
                    </a:p>
                  </a:txBody>
                  <a:tcPr marL="53065" marR="53065" marT="26533" marB="26533" anchor="ctr">
                    <a:lnL>
                      <a:noFill/>
                    </a:lnL>
                    <a:lnR>
                      <a:noFill/>
                    </a:lnR>
                    <a:lnT>
                      <a:noFill/>
                    </a:lnT>
                    <a:lnB>
                      <a:noFill/>
                    </a:lnB>
                  </a:tcPr>
                </a:tc>
                <a:tc>
                  <a:txBody>
                    <a:bodyPr/>
                    <a:lstStyle/>
                    <a:p>
                      <a:r>
                        <a:rPr lang="en-US" sz="1400" dirty="0"/>
                        <a:t>MySQL</a:t>
                      </a:r>
                      <a:r>
                        <a:rPr lang="zh-TW" altLang="en-US" sz="1400" dirty="0"/>
                        <a:t>延伸</a:t>
                      </a:r>
                    </a:p>
                  </a:txBody>
                  <a:tcPr marL="53065" marR="53065" marT="26533" marB="26533" anchor="ctr">
                    <a:lnL>
                      <a:noFill/>
                    </a:lnL>
                    <a:lnR>
                      <a:noFill/>
                    </a:lnR>
                    <a:lnT>
                      <a:noFill/>
                    </a:lnT>
                    <a:lnB>
                      <a:noFill/>
                    </a:lnB>
                  </a:tcPr>
                </a:tc>
              </a:tr>
            </a:tbl>
          </a:graphicData>
        </a:graphic>
      </p:graphicFrame>
      <p:sp>
        <p:nvSpPr>
          <p:cNvPr id="5" name="矩形 4"/>
          <p:cNvSpPr/>
          <p:nvPr/>
        </p:nvSpPr>
        <p:spPr>
          <a:xfrm>
            <a:off x="5795319" y="3406916"/>
            <a:ext cx="2961503" cy="923330"/>
          </a:xfrm>
          <a:prstGeom prst="rect">
            <a:avLst/>
          </a:prstGeom>
          <a:solidFill>
            <a:schemeClr val="accent4">
              <a:lumMod val="20000"/>
              <a:lumOff val="80000"/>
            </a:schemeClr>
          </a:solidFill>
        </p:spPr>
        <p:txBody>
          <a:bodyPr wrap="square">
            <a:spAutoFit/>
          </a:bodyPr>
          <a:lstStyle/>
          <a:p>
            <a:r>
              <a:rPr lang="en-US" altLang="zh-TW" dirty="0"/>
              <a:t>http://twpug.net/docs/mysql-5.1/information-schema.html#tables-table</a:t>
            </a:r>
          </a:p>
        </p:txBody>
      </p:sp>
    </p:spTree>
    <p:extLst>
      <p:ext uri="{BB962C8B-B14F-4D97-AF65-F5344CB8AC3E}">
        <p14:creationId xmlns:p14="http://schemas.microsoft.com/office/powerpoint/2010/main" val="2399993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rotWithShape="1">
          <a:blip r:embed="rId2"/>
          <a:srcRect t="3002" r="49269" b="89014"/>
          <a:stretch/>
        </p:blipFill>
        <p:spPr>
          <a:xfrm>
            <a:off x="607814" y="1186580"/>
            <a:ext cx="7659093" cy="652912"/>
          </a:xfrm>
          <a:prstGeom prst="rect">
            <a:avLst/>
          </a:prstGeom>
        </p:spPr>
      </p:pic>
      <p:sp>
        <p:nvSpPr>
          <p:cNvPr id="6" name="矩形 5"/>
          <p:cNvSpPr/>
          <p:nvPr/>
        </p:nvSpPr>
        <p:spPr>
          <a:xfrm>
            <a:off x="533674" y="1839492"/>
            <a:ext cx="8111697" cy="954107"/>
          </a:xfrm>
          <a:prstGeom prst="rect">
            <a:avLst/>
          </a:prstGeom>
        </p:spPr>
        <p:txBody>
          <a:bodyPr wrap="square">
            <a:spAutoFit/>
          </a:bodyPr>
          <a:lstStyle/>
          <a:p>
            <a:r>
              <a:rPr lang="en-US" altLang="zh-TW" sz="2800" dirty="0"/>
              <a:t>The used SELECT statements have a different number of columns</a:t>
            </a:r>
            <a:endParaRPr lang="zh-TW" altLang="en-US" sz="2800" dirty="0"/>
          </a:p>
        </p:txBody>
      </p:sp>
      <p:sp>
        <p:nvSpPr>
          <p:cNvPr id="7" name="矩形 6"/>
          <p:cNvSpPr/>
          <p:nvPr/>
        </p:nvSpPr>
        <p:spPr>
          <a:xfrm>
            <a:off x="0" y="321276"/>
            <a:ext cx="9144000" cy="51932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kern="0" dirty="0">
                <a:solidFill>
                  <a:schemeClr val="tx1"/>
                </a:solidFill>
                <a:effectLst>
                  <a:outerShdw blurRad="38100" dist="38100" dir="2700000" algn="tl">
                    <a:srgbClr val="000000">
                      <a:alpha val="43137"/>
                    </a:srgbClr>
                  </a:outerShdw>
                </a:effectLst>
              </a:rPr>
              <a:t>1' or 1=1 union select * from users #</a:t>
            </a:r>
          </a:p>
        </p:txBody>
      </p:sp>
      <p:pic>
        <p:nvPicPr>
          <p:cNvPr id="8" name="圖片 7"/>
          <p:cNvPicPr>
            <a:picLocks noChangeAspect="1"/>
          </p:cNvPicPr>
          <p:nvPr/>
        </p:nvPicPr>
        <p:blipFill>
          <a:blip r:embed="rId3"/>
          <a:stretch>
            <a:fillRect/>
          </a:stretch>
        </p:blipFill>
        <p:spPr>
          <a:xfrm>
            <a:off x="689124" y="3798916"/>
            <a:ext cx="4291956" cy="2950720"/>
          </a:xfrm>
          <a:prstGeom prst="rect">
            <a:avLst/>
          </a:prstGeom>
        </p:spPr>
      </p:pic>
      <p:sp>
        <p:nvSpPr>
          <p:cNvPr id="9" name="矩形 8"/>
          <p:cNvSpPr/>
          <p:nvPr/>
        </p:nvSpPr>
        <p:spPr>
          <a:xfrm>
            <a:off x="0" y="3209273"/>
            <a:ext cx="9144000" cy="4283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kern="0" dirty="0">
                <a:solidFill>
                  <a:prstClr val="black"/>
                </a:solidFill>
              </a:rPr>
              <a:t>1' and 1=1 </a:t>
            </a:r>
            <a:r>
              <a:rPr lang="en-US" altLang="zh-TW" b="1" kern="0" dirty="0">
                <a:solidFill>
                  <a:srgbClr val="FF0000"/>
                </a:solidFill>
                <a:effectLst>
                  <a:outerShdw blurRad="38100" dist="38100" dir="2700000" algn="tl">
                    <a:srgbClr val="000000">
                      <a:alpha val="43137"/>
                    </a:srgbClr>
                  </a:outerShdw>
                </a:effectLst>
              </a:rPr>
              <a:t>union</a:t>
            </a:r>
            <a:r>
              <a:rPr lang="en-US" altLang="zh-TW" kern="0" dirty="0">
                <a:solidFill>
                  <a:prstClr val="black"/>
                </a:solidFill>
              </a:rPr>
              <a:t> select </a:t>
            </a:r>
            <a:r>
              <a:rPr lang="en-US" altLang="zh-TW" kern="0" dirty="0">
                <a:solidFill>
                  <a:schemeClr val="bg1"/>
                </a:solidFill>
              </a:rPr>
              <a:t>user, password </a:t>
            </a:r>
            <a:r>
              <a:rPr lang="en-US" altLang="zh-TW" kern="0" dirty="0">
                <a:solidFill>
                  <a:prstClr val="black"/>
                </a:solidFill>
              </a:rPr>
              <a:t>from users</a:t>
            </a:r>
            <a:r>
              <a:rPr lang="en-US" altLang="zh-TW" kern="0" dirty="0" smtClean="0">
                <a:solidFill>
                  <a:prstClr val="black"/>
                </a:solidFill>
              </a:rPr>
              <a:t>#</a:t>
            </a:r>
            <a:endParaRPr lang="en-US" altLang="zh-TW" kern="0" dirty="0">
              <a:solidFill>
                <a:prstClr val="black"/>
              </a:solidFill>
            </a:endParaRPr>
          </a:p>
        </p:txBody>
      </p:sp>
      <p:sp>
        <p:nvSpPr>
          <p:cNvPr id="10" name="矩形 9"/>
          <p:cNvSpPr/>
          <p:nvPr/>
        </p:nvSpPr>
        <p:spPr>
          <a:xfrm>
            <a:off x="689124" y="4777945"/>
            <a:ext cx="3182659" cy="1845276"/>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3871783" y="5515917"/>
            <a:ext cx="3264035" cy="369332"/>
          </a:xfrm>
          <a:prstGeom prst="rect">
            <a:avLst/>
          </a:prstGeom>
          <a:solidFill>
            <a:srgbClr val="7030A0"/>
          </a:solidFill>
          <a:ln>
            <a:noFill/>
          </a:ln>
        </p:spPr>
        <p:txBody>
          <a:bodyPr wrap="none">
            <a:spAutoFit/>
          </a:bodyPr>
          <a:lstStyle/>
          <a:p>
            <a:r>
              <a:rPr lang="en-US" altLang="zh-TW" kern="0" dirty="0">
                <a:solidFill>
                  <a:schemeClr val="bg1"/>
                </a:solidFill>
              </a:rPr>
              <a:t>select user, password from users</a:t>
            </a:r>
            <a:endParaRPr lang="zh-TW" altLang="en-US" dirty="0">
              <a:solidFill>
                <a:schemeClr val="bg1"/>
              </a:solidFill>
            </a:endParaRPr>
          </a:p>
        </p:txBody>
      </p:sp>
      <p:sp>
        <p:nvSpPr>
          <p:cNvPr id="12" name="向右箭號 11"/>
          <p:cNvSpPr/>
          <p:nvPr/>
        </p:nvSpPr>
        <p:spPr>
          <a:xfrm>
            <a:off x="57665" y="1175902"/>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向右箭號 12"/>
          <p:cNvSpPr/>
          <p:nvPr/>
        </p:nvSpPr>
        <p:spPr>
          <a:xfrm>
            <a:off x="119449" y="3637641"/>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733885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21276"/>
            <a:ext cx="9144000" cy="797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kern="0" dirty="0" smtClean="0">
                <a:solidFill>
                  <a:schemeClr val="tx1"/>
                </a:solidFill>
                <a:effectLst>
                  <a:outerShdw blurRad="38100" dist="38100" dir="2700000" algn="tl">
                    <a:srgbClr val="000000">
                      <a:alpha val="43137"/>
                    </a:srgbClr>
                  </a:outerShdw>
                </a:effectLst>
              </a:rPr>
              <a:t>1‘ </a:t>
            </a:r>
            <a:r>
              <a:rPr lang="en-US" altLang="zh-TW" b="1" kern="0" dirty="0">
                <a:solidFill>
                  <a:schemeClr val="tx1"/>
                </a:solidFill>
                <a:effectLst>
                  <a:outerShdw blurRad="38100" dist="38100" dir="2700000" algn="tl">
                    <a:srgbClr val="000000">
                      <a:alpha val="43137"/>
                    </a:srgbClr>
                  </a:outerShdw>
                </a:effectLst>
              </a:rPr>
              <a:t>or 1=1 union select </a:t>
            </a:r>
            <a:r>
              <a:rPr lang="en-US" altLang="zh-TW" b="1" kern="0" dirty="0" err="1" smtClean="0">
                <a:solidFill>
                  <a:schemeClr val="tx1"/>
                </a:solidFill>
                <a:effectLst>
                  <a:outerShdw blurRad="38100" dist="38100" dir="2700000" algn="tl">
                    <a:srgbClr val="000000">
                      <a:alpha val="43137"/>
                    </a:srgbClr>
                  </a:outerShdw>
                </a:effectLst>
              </a:rPr>
              <a:t>first_name</a:t>
            </a:r>
            <a:r>
              <a:rPr lang="zh-TW" altLang="en-US" b="1" kern="0" dirty="0" smtClean="0">
                <a:solidFill>
                  <a:schemeClr val="tx1"/>
                </a:solidFill>
                <a:effectLst>
                  <a:outerShdw blurRad="38100" dist="38100" dir="2700000" algn="tl">
                    <a:srgbClr val="000000">
                      <a:alpha val="43137"/>
                    </a:srgbClr>
                  </a:outerShdw>
                </a:effectLst>
              </a:rPr>
              <a:t> </a:t>
            </a:r>
            <a:r>
              <a:rPr lang="en-US" altLang="zh-TW" b="1" kern="0" dirty="0" smtClean="0">
                <a:solidFill>
                  <a:schemeClr val="tx1"/>
                </a:solidFill>
                <a:effectLst>
                  <a:outerShdw blurRad="38100" dist="38100" dir="2700000" algn="tl">
                    <a:srgbClr val="000000">
                      <a:alpha val="43137"/>
                    </a:srgbClr>
                  </a:outerShdw>
                </a:effectLst>
              </a:rPr>
              <a:t>,</a:t>
            </a:r>
            <a:r>
              <a:rPr lang="zh-TW" altLang="en-US" b="1" kern="0" dirty="0">
                <a:solidFill>
                  <a:schemeClr val="tx1"/>
                </a:solidFill>
                <a:effectLst>
                  <a:outerShdw blurRad="38100" dist="38100" dir="2700000" algn="tl">
                    <a:srgbClr val="000000">
                      <a:alpha val="43137"/>
                    </a:srgbClr>
                  </a:outerShdw>
                </a:effectLst>
              </a:rPr>
              <a:t> </a:t>
            </a:r>
            <a:r>
              <a:rPr lang="en-US" altLang="zh-TW" b="1" kern="0" dirty="0" smtClean="0">
                <a:solidFill>
                  <a:schemeClr val="tx1"/>
                </a:solidFill>
                <a:effectLst>
                  <a:outerShdw blurRad="38100" dist="38100" dir="2700000" algn="tl">
                    <a:srgbClr val="000000">
                      <a:alpha val="43137"/>
                    </a:srgbClr>
                  </a:outerShdw>
                </a:effectLst>
              </a:rPr>
              <a:t>password </a:t>
            </a:r>
            <a:r>
              <a:rPr lang="en-US" altLang="zh-TW" b="1" kern="0" dirty="0">
                <a:solidFill>
                  <a:schemeClr val="tx1"/>
                </a:solidFill>
                <a:effectLst>
                  <a:outerShdw blurRad="38100" dist="38100" dir="2700000" algn="tl">
                    <a:srgbClr val="000000">
                      <a:alpha val="43137"/>
                    </a:srgbClr>
                  </a:outerShdw>
                </a:effectLst>
              </a:rPr>
              <a:t>from users #</a:t>
            </a:r>
          </a:p>
        </p:txBody>
      </p:sp>
      <p:pic>
        <p:nvPicPr>
          <p:cNvPr id="7" name="內容版面配置區 6"/>
          <p:cNvPicPr>
            <a:picLocks noGrp="1" noChangeAspect="1"/>
          </p:cNvPicPr>
          <p:nvPr>
            <p:ph idx="1"/>
          </p:nvPr>
        </p:nvPicPr>
        <p:blipFill>
          <a:blip r:embed="rId2"/>
          <a:stretch>
            <a:fillRect/>
          </a:stretch>
        </p:blipFill>
        <p:spPr>
          <a:xfrm>
            <a:off x="572008" y="1118976"/>
            <a:ext cx="4420122" cy="5623674"/>
          </a:xfrm>
          <a:prstGeom prst="rect">
            <a:avLst/>
          </a:prstGeom>
        </p:spPr>
      </p:pic>
      <p:sp>
        <p:nvSpPr>
          <p:cNvPr id="8" name="矩形 7"/>
          <p:cNvSpPr/>
          <p:nvPr/>
        </p:nvSpPr>
        <p:spPr>
          <a:xfrm>
            <a:off x="572008" y="4167316"/>
            <a:ext cx="4164749" cy="2575333"/>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736757" y="4167315"/>
            <a:ext cx="3959930" cy="369332"/>
          </a:xfrm>
          <a:prstGeom prst="rect">
            <a:avLst/>
          </a:prstGeom>
          <a:solidFill>
            <a:srgbClr val="7030A0"/>
          </a:solidFill>
        </p:spPr>
        <p:txBody>
          <a:bodyPr wrap="none">
            <a:spAutoFit/>
          </a:bodyPr>
          <a:lstStyle/>
          <a:p>
            <a:r>
              <a:rPr lang="en-US" altLang="zh-TW" dirty="0">
                <a:solidFill>
                  <a:schemeClr val="bg1"/>
                </a:solidFill>
              </a:rPr>
              <a:t>select </a:t>
            </a:r>
            <a:r>
              <a:rPr lang="en-US" altLang="zh-TW" dirty="0" err="1">
                <a:solidFill>
                  <a:schemeClr val="bg1"/>
                </a:solidFill>
              </a:rPr>
              <a:t>first_name</a:t>
            </a:r>
            <a:r>
              <a:rPr lang="en-US" altLang="zh-TW" dirty="0">
                <a:solidFill>
                  <a:schemeClr val="bg1"/>
                </a:solidFill>
              </a:rPr>
              <a:t> , password from users </a:t>
            </a:r>
            <a:endParaRPr lang="zh-TW" altLang="en-US" dirty="0">
              <a:solidFill>
                <a:schemeClr val="bg1"/>
              </a:solidFill>
            </a:endParaRPr>
          </a:p>
        </p:txBody>
      </p:sp>
    </p:spTree>
    <p:extLst>
      <p:ext uri="{BB962C8B-B14F-4D97-AF65-F5344CB8AC3E}">
        <p14:creationId xmlns:p14="http://schemas.microsoft.com/office/powerpoint/2010/main" val="9119268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l="34750" t="22093" b="26999"/>
          <a:stretch/>
        </p:blipFill>
        <p:spPr>
          <a:xfrm>
            <a:off x="106780" y="1194487"/>
            <a:ext cx="8732732" cy="3690551"/>
          </a:xfrm>
          <a:prstGeom prst="rect">
            <a:avLst/>
          </a:prstGeom>
        </p:spPr>
      </p:pic>
      <p:sp>
        <p:nvSpPr>
          <p:cNvPr id="6" name="矩形 5"/>
          <p:cNvSpPr/>
          <p:nvPr/>
        </p:nvSpPr>
        <p:spPr>
          <a:xfrm>
            <a:off x="0" y="260178"/>
            <a:ext cx="9144000" cy="797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kern="0" dirty="0">
                <a:solidFill>
                  <a:schemeClr val="tx1"/>
                </a:solidFill>
                <a:effectLst>
                  <a:outerShdw blurRad="38100" dist="38100" dir="2700000" algn="tl">
                    <a:srgbClr val="000000">
                      <a:alpha val="43137"/>
                    </a:srgbClr>
                  </a:outerShdw>
                </a:effectLst>
              </a:rPr>
              <a:t>1' </a:t>
            </a:r>
            <a:r>
              <a:rPr lang="en-US" altLang="zh-TW" b="1" kern="0" dirty="0" smtClean="0">
                <a:solidFill>
                  <a:schemeClr val="tx1"/>
                </a:solidFill>
                <a:effectLst>
                  <a:outerShdw blurRad="38100" dist="38100" dir="2700000" algn="tl">
                    <a:srgbClr val="000000">
                      <a:alpha val="43137"/>
                    </a:srgbClr>
                  </a:outerShdw>
                </a:effectLst>
              </a:rPr>
              <a:t>or </a:t>
            </a:r>
            <a:r>
              <a:rPr lang="en-US" altLang="zh-TW" b="1" kern="0" dirty="0">
                <a:solidFill>
                  <a:schemeClr val="tx1"/>
                </a:solidFill>
                <a:effectLst>
                  <a:outerShdw blurRad="38100" dist="38100" dir="2700000" algn="tl">
                    <a:srgbClr val="000000">
                      <a:alpha val="43137"/>
                    </a:srgbClr>
                  </a:outerShdw>
                </a:effectLst>
              </a:rPr>
              <a:t>1=1 union select </a:t>
            </a:r>
            <a:r>
              <a:rPr lang="en-US" altLang="zh-TW" b="1" kern="0" dirty="0" err="1">
                <a:solidFill>
                  <a:schemeClr val="tx1"/>
                </a:solidFill>
                <a:effectLst>
                  <a:outerShdw blurRad="38100" dist="38100" dir="2700000" algn="tl">
                    <a:srgbClr val="000000">
                      <a:alpha val="43137"/>
                    </a:srgbClr>
                  </a:outerShdw>
                </a:effectLst>
              </a:rPr>
              <a:t>group_concat</a:t>
            </a:r>
            <a:r>
              <a:rPr lang="en-US" altLang="zh-TW" b="1" kern="0" dirty="0">
                <a:solidFill>
                  <a:schemeClr val="tx1"/>
                </a:solidFill>
                <a:effectLst>
                  <a:outerShdw blurRad="38100" dist="38100" dir="2700000" algn="tl">
                    <a:srgbClr val="000000">
                      <a:alpha val="43137"/>
                    </a:srgbClr>
                  </a:outerShdw>
                </a:effectLst>
              </a:rPr>
              <a:t>(</a:t>
            </a:r>
            <a:r>
              <a:rPr lang="en-US" altLang="zh-TW" b="1" kern="0" dirty="0" err="1">
                <a:solidFill>
                  <a:schemeClr val="tx1"/>
                </a:solidFill>
                <a:effectLst>
                  <a:outerShdw blurRad="38100" dist="38100" dir="2700000" algn="tl">
                    <a:srgbClr val="000000">
                      <a:alpha val="43137"/>
                    </a:srgbClr>
                  </a:outerShdw>
                </a:effectLst>
              </a:rPr>
              <a:t>user_id,first_name,last_name</a:t>
            </a:r>
            <a:r>
              <a:rPr lang="en-US" altLang="zh-TW" b="1" kern="0" dirty="0">
                <a:solidFill>
                  <a:schemeClr val="tx1"/>
                </a:solidFill>
                <a:effectLst>
                  <a:outerShdw blurRad="38100" dist="38100" dir="2700000" algn="tl">
                    <a:srgbClr val="000000">
                      <a:alpha val="43137"/>
                    </a:srgbClr>
                  </a:outerShdw>
                </a:effectLst>
              </a:rPr>
              <a:t>),</a:t>
            </a:r>
            <a:r>
              <a:rPr lang="en-US" altLang="zh-TW" b="1" kern="0" dirty="0" err="1">
                <a:solidFill>
                  <a:schemeClr val="tx1"/>
                </a:solidFill>
                <a:effectLst>
                  <a:outerShdw blurRad="38100" dist="38100" dir="2700000" algn="tl">
                    <a:srgbClr val="000000">
                      <a:alpha val="43137"/>
                    </a:srgbClr>
                  </a:outerShdw>
                </a:effectLst>
              </a:rPr>
              <a:t>group_concat</a:t>
            </a:r>
            <a:r>
              <a:rPr lang="en-US" altLang="zh-TW" b="1" kern="0" dirty="0">
                <a:solidFill>
                  <a:schemeClr val="tx1"/>
                </a:solidFill>
                <a:effectLst>
                  <a:outerShdw blurRad="38100" dist="38100" dir="2700000" algn="tl">
                    <a:srgbClr val="000000">
                      <a:alpha val="43137"/>
                    </a:srgbClr>
                  </a:outerShdw>
                </a:effectLst>
              </a:rPr>
              <a:t>(password) from users #</a:t>
            </a:r>
          </a:p>
        </p:txBody>
      </p:sp>
      <p:sp>
        <p:nvSpPr>
          <p:cNvPr id="7" name="矩形 6"/>
          <p:cNvSpPr/>
          <p:nvPr/>
        </p:nvSpPr>
        <p:spPr>
          <a:xfrm>
            <a:off x="664411" y="4997619"/>
            <a:ext cx="7883610" cy="369332"/>
          </a:xfrm>
          <a:prstGeom prst="rect">
            <a:avLst/>
          </a:prstGeom>
        </p:spPr>
        <p:txBody>
          <a:bodyPr wrap="square">
            <a:spAutoFit/>
          </a:bodyPr>
          <a:lstStyle/>
          <a:p>
            <a:r>
              <a:rPr lang="zh-TW" altLang="en-US" dirty="0"/>
              <a:t>得到了</a:t>
            </a:r>
            <a:r>
              <a:rPr lang="en-US" altLang="zh-TW" dirty="0" smtClean="0"/>
              <a:t>users</a:t>
            </a:r>
            <a:r>
              <a:rPr lang="zh-TW" altLang="en-US" dirty="0" smtClean="0"/>
              <a:t>資料表中所有用戶的</a:t>
            </a:r>
            <a:r>
              <a:rPr lang="en-US" altLang="zh-TW" dirty="0" err="1" smtClean="0"/>
              <a:t>user_id,first_name,last_name,password</a:t>
            </a:r>
            <a:r>
              <a:rPr lang="zh-TW" altLang="en-US" dirty="0" smtClean="0"/>
              <a:t>的資料</a:t>
            </a:r>
            <a:endParaRPr lang="zh-TW" altLang="en-US" dirty="0"/>
          </a:p>
        </p:txBody>
      </p:sp>
      <p:sp>
        <p:nvSpPr>
          <p:cNvPr id="8" name="向右箭號 7"/>
          <p:cNvSpPr/>
          <p:nvPr/>
        </p:nvSpPr>
        <p:spPr>
          <a:xfrm>
            <a:off x="186616" y="4943388"/>
            <a:ext cx="477795" cy="47779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86616" y="1704203"/>
            <a:ext cx="6848498" cy="2480618"/>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106780" y="5937422"/>
            <a:ext cx="8732732" cy="46337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400" b="1" kern="0" dirty="0">
                <a:solidFill>
                  <a:schemeClr val="tx1"/>
                </a:solidFill>
                <a:effectLst>
                  <a:outerShdw blurRad="38100" dist="38100" dir="2700000" algn="tl">
                    <a:srgbClr val="000000">
                      <a:alpha val="43137"/>
                    </a:srgbClr>
                  </a:outerShdw>
                </a:effectLst>
              </a:rPr>
              <a:t>1' </a:t>
            </a:r>
            <a:r>
              <a:rPr lang="en-US" altLang="zh-TW" sz="1400" b="1" kern="0" dirty="0" smtClean="0">
                <a:solidFill>
                  <a:schemeClr val="tx1"/>
                </a:solidFill>
                <a:effectLst>
                  <a:outerShdw blurRad="38100" dist="38100" dir="2700000" algn="tl">
                    <a:srgbClr val="000000">
                      <a:alpha val="43137"/>
                    </a:srgbClr>
                  </a:outerShdw>
                </a:effectLst>
              </a:rPr>
              <a:t>and </a:t>
            </a:r>
            <a:r>
              <a:rPr lang="en-US" altLang="zh-TW" sz="1400" b="1" kern="0" dirty="0">
                <a:solidFill>
                  <a:schemeClr val="tx1"/>
                </a:solidFill>
                <a:effectLst>
                  <a:outerShdw blurRad="38100" dist="38100" dir="2700000" algn="tl">
                    <a:srgbClr val="000000">
                      <a:alpha val="43137"/>
                    </a:srgbClr>
                  </a:outerShdw>
                </a:effectLst>
              </a:rPr>
              <a:t>1=1 union select </a:t>
            </a:r>
            <a:r>
              <a:rPr lang="en-US" altLang="zh-TW" sz="1400" b="1" kern="0" dirty="0" err="1">
                <a:solidFill>
                  <a:schemeClr val="tx1"/>
                </a:solidFill>
                <a:effectLst>
                  <a:outerShdw blurRad="38100" dist="38100" dir="2700000" algn="tl">
                    <a:srgbClr val="000000">
                      <a:alpha val="43137"/>
                    </a:srgbClr>
                  </a:outerShdw>
                </a:effectLst>
              </a:rPr>
              <a:t>group_concat</a:t>
            </a:r>
            <a:r>
              <a:rPr lang="en-US" altLang="zh-TW" sz="1400" b="1" kern="0" dirty="0">
                <a:solidFill>
                  <a:schemeClr val="tx1"/>
                </a:solidFill>
                <a:effectLst>
                  <a:outerShdw blurRad="38100" dist="38100" dir="2700000" algn="tl">
                    <a:srgbClr val="000000">
                      <a:alpha val="43137"/>
                    </a:srgbClr>
                  </a:outerShdw>
                </a:effectLst>
              </a:rPr>
              <a:t>(</a:t>
            </a:r>
            <a:r>
              <a:rPr lang="en-US" altLang="zh-TW" sz="1400" b="1" kern="0" dirty="0" err="1">
                <a:solidFill>
                  <a:schemeClr val="tx1"/>
                </a:solidFill>
                <a:effectLst>
                  <a:outerShdw blurRad="38100" dist="38100" dir="2700000" algn="tl">
                    <a:srgbClr val="000000">
                      <a:alpha val="43137"/>
                    </a:srgbClr>
                  </a:outerShdw>
                </a:effectLst>
              </a:rPr>
              <a:t>user_id,first_name,last_name</a:t>
            </a:r>
            <a:r>
              <a:rPr lang="en-US" altLang="zh-TW" sz="1400" b="1" kern="0" dirty="0">
                <a:solidFill>
                  <a:schemeClr val="tx1"/>
                </a:solidFill>
                <a:effectLst>
                  <a:outerShdw blurRad="38100" dist="38100" dir="2700000" algn="tl">
                    <a:srgbClr val="000000">
                      <a:alpha val="43137"/>
                    </a:srgbClr>
                  </a:outerShdw>
                </a:effectLst>
              </a:rPr>
              <a:t>),</a:t>
            </a:r>
            <a:r>
              <a:rPr lang="en-US" altLang="zh-TW" sz="1400" b="1" kern="0" dirty="0" err="1">
                <a:solidFill>
                  <a:schemeClr val="tx1"/>
                </a:solidFill>
                <a:effectLst>
                  <a:outerShdw blurRad="38100" dist="38100" dir="2700000" algn="tl">
                    <a:srgbClr val="000000">
                      <a:alpha val="43137"/>
                    </a:srgbClr>
                  </a:outerShdw>
                </a:effectLst>
              </a:rPr>
              <a:t>group_concat</a:t>
            </a:r>
            <a:r>
              <a:rPr lang="en-US" altLang="zh-TW" sz="1400" b="1" kern="0" dirty="0">
                <a:solidFill>
                  <a:schemeClr val="tx1"/>
                </a:solidFill>
                <a:effectLst>
                  <a:outerShdw blurRad="38100" dist="38100" dir="2700000" algn="tl">
                    <a:srgbClr val="000000">
                      <a:alpha val="43137"/>
                    </a:srgbClr>
                  </a:outerShdw>
                </a:effectLst>
              </a:rPr>
              <a:t>(password) from users #</a:t>
            </a:r>
          </a:p>
        </p:txBody>
      </p:sp>
      <p:sp>
        <p:nvSpPr>
          <p:cNvPr id="2" name="矩形 1"/>
          <p:cNvSpPr/>
          <p:nvPr/>
        </p:nvSpPr>
        <p:spPr>
          <a:xfrm>
            <a:off x="106780" y="5546126"/>
            <a:ext cx="2133600" cy="39129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試試</a:t>
            </a:r>
            <a:r>
              <a:rPr lang="zh-TW" altLang="en-US" dirty="0"/>
              <a:t>看</a:t>
            </a:r>
          </a:p>
        </p:txBody>
      </p:sp>
      <p:sp>
        <p:nvSpPr>
          <p:cNvPr id="11" name="矩形 10"/>
          <p:cNvSpPr/>
          <p:nvPr/>
        </p:nvSpPr>
        <p:spPr>
          <a:xfrm>
            <a:off x="341870" y="6473567"/>
            <a:ext cx="7319319" cy="369332"/>
          </a:xfrm>
          <a:prstGeom prst="rect">
            <a:avLst/>
          </a:prstGeom>
        </p:spPr>
        <p:txBody>
          <a:bodyPr wrap="square">
            <a:spAutoFit/>
          </a:bodyPr>
          <a:lstStyle/>
          <a:p>
            <a:r>
              <a:rPr lang="en-US" altLang="zh-TW" dirty="0"/>
              <a:t>http://www.freebuf.com/articles/web/120747.html</a:t>
            </a:r>
            <a:endParaRPr lang="zh-TW" altLang="en-US" dirty="0"/>
          </a:p>
        </p:txBody>
      </p:sp>
    </p:spTree>
    <p:extLst>
      <p:ext uri="{BB962C8B-B14F-4D97-AF65-F5344CB8AC3E}">
        <p14:creationId xmlns:p14="http://schemas.microsoft.com/office/powerpoint/2010/main" val="1877674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65126"/>
            <a:ext cx="7886700" cy="788171"/>
          </a:xfrm>
          <a:solidFill>
            <a:srgbClr val="002060"/>
          </a:solidFill>
        </p:spPr>
        <p:txBody>
          <a:bodyPr/>
          <a:lstStyle/>
          <a:p>
            <a:r>
              <a:rPr lang="en-US" altLang="zh-TW" dirty="0" smtClean="0">
                <a:solidFill>
                  <a:schemeClr val="bg1"/>
                </a:solidFill>
              </a:rPr>
              <a:t>PHP</a:t>
            </a:r>
            <a:r>
              <a:rPr lang="zh-TW" altLang="en-US" dirty="0">
                <a:solidFill>
                  <a:schemeClr val="bg1"/>
                </a:solidFill>
              </a:rPr>
              <a:t>漏洞程式碼</a:t>
            </a:r>
            <a:r>
              <a:rPr lang="zh-TW" altLang="en-US" dirty="0" smtClean="0">
                <a:solidFill>
                  <a:schemeClr val="bg1"/>
                </a:solidFill>
              </a:rPr>
              <a:t>分析</a:t>
            </a:r>
            <a:endParaRPr lang="zh-TW" altLang="en-US" dirty="0">
              <a:solidFill>
                <a:schemeClr val="bg1"/>
              </a:solidFill>
            </a:endParaRPr>
          </a:p>
        </p:txBody>
      </p:sp>
      <p:pic>
        <p:nvPicPr>
          <p:cNvPr id="4" name="內容版面配置區 3"/>
          <p:cNvPicPr>
            <a:picLocks noGrp="1" noChangeAspect="1"/>
          </p:cNvPicPr>
          <p:nvPr>
            <p:ph idx="1"/>
          </p:nvPr>
        </p:nvPicPr>
        <p:blipFill rotWithShape="1">
          <a:blip r:embed="rId2"/>
          <a:srcRect t="8986" b="7691"/>
          <a:stretch/>
        </p:blipFill>
        <p:spPr>
          <a:xfrm>
            <a:off x="80346" y="1565189"/>
            <a:ext cx="8670272" cy="3748217"/>
          </a:xfrm>
          <a:prstGeom prst="rect">
            <a:avLst/>
          </a:prstGeom>
        </p:spPr>
      </p:pic>
    </p:spTree>
    <p:extLst>
      <p:ext uri="{BB962C8B-B14F-4D97-AF65-F5344CB8AC3E}">
        <p14:creationId xmlns:p14="http://schemas.microsoft.com/office/powerpoint/2010/main" val="2264417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23850" y="1371600"/>
            <a:ext cx="7886700" cy="2541373"/>
          </a:xfrm>
          <a:solidFill>
            <a:schemeClr val="accent4">
              <a:lumMod val="20000"/>
              <a:lumOff val="80000"/>
            </a:schemeClr>
          </a:solidFill>
        </p:spPr>
        <p:txBody>
          <a:bodyPr>
            <a:noAutofit/>
          </a:bodyPr>
          <a:lstStyle/>
          <a:p>
            <a:pPr marL="0" indent="0">
              <a:buNone/>
            </a:pPr>
            <a:r>
              <a:rPr lang="en-US" altLang="zh-TW" sz="1600" dirty="0" smtClean="0"/>
              <a:t>if</a:t>
            </a:r>
            <a:r>
              <a:rPr lang="en-US" altLang="zh-TW" sz="1600" dirty="0"/>
              <a:t>( </a:t>
            </a:r>
            <a:r>
              <a:rPr lang="en-US" altLang="zh-TW" sz="1600" dirty="0" err="1"/>
              <a:t>isset</a:t>
            </a:r>
            <a:r>
              <a:rPr lang="en-US" altLang="zh-TW" sz="1600" dirty="0"/>
              <a:t>( $_REQUEST[ 'Submit' ] ) ) { </a:t>
            </a:r>
          </a:p>
          <a:p>
            <a:pPr marL="0" indent="0">
              <a:buNone/>
            </a:pPr>
            <a:r>
              <a:rPr lang="en-US" altLang="zh-TW" sz="1600" dirty="0"/>
              <a:t>    // Get input </a:t>
            </a:r>
          </a:p>
          <a:p>
            <a:pPr marL="0" indent="0">
              <a:buNone/>
            </a:pPr>
            <a:r>
              <a:rPr lang="en-US" altLang="zh-TW" sz="1600" dirty="0"/>
              <a:t>    </a:t>
            </a:r>
            <a:r>
              <a:rPr lang="en-US" altLang="zh-TW" sz="1600" b="1" dirty="0">
                <a:solidFill>
                  <a:srgbClr val="00B050"/>
                </a:solidFill>
                <a:effectLst>
                  <a:outerShdw blurRad="38100" dist="38100" dir="2700000" algn="tl">
                    <a:srgbClr val="000000">
                      <a:alpha val="43137"/>
                    </a:srgbClr>
                  </a:outerShdw>
                </a:effectLst>
              </a:rPr>
              <a:t>$id </a:t>
            </a:r>
            <a:r>
              <a:rPr lang="en-US" altLang="zh-TW" sz="1600" dirty="0"/>
              <a:t>= $_REQUEST[ 'id' ]; </a:t>
            </a:r>
          </a:p>
          <a:p>
            <a:pPr marL="0" indent="0">
              <a:buNone/>
            </a:pPr>
            <a:r>
              <a:rPr lang="en-US" altLang="zh-TW" sz="1600" dirty="0"/>
              <a:t>   </a:t>
            </a:r>
          </a:p>
          <a:p>
            <a:pPr marL="0" indent="0">
              <a:buNone/>
            </a:pPr>
            <a:r>
              <a:rPr lang="en-US" altLang="zh-TW" sz="1600" dirty="0" smtClean="0"/>
              <a:t> </a:t>
            </a:r>
            <a:r>
              <a:rPr lang="en-US" altLang="zh-TW" sz="1600" dirty="0"/>
              <a:t>// Check database </a:t>
            </a:r>
          </a:p>
          <a:p>
            <a:pPr marL="0" indent="0">
              <a:buNone/>
            </a:pPr>
            <a:r>
              <a:rPr lang="en-US" altLang="zh-TW" sz="1600" dirty="0"/>
              <a:t>    </a:t>
            </a:r>
            <a:r>
              <a:rPr lang="en-US" altLang="zh-TW" sz="1600" b="1" dirty="0">
                <a:solidFill>
                  <a:srgbClr val="FF0000"/>
                </a:solidFill>
                <a:effectLst>
                  <a:outerShdw blurRad="38100" dist="38100" dir="2700000" algn="tl">
                    <a:srgbClr val="000000">
                      <a:alpha val="43137"/>
                    </a:srgbClr>
                  </a:outerShdw>
                </a:effectLst>
              </a:rPr>
              <a:t>$query  </a:t>
            </a:r>
            <a:r>
              <a:rPr lang="en-US" altLang="zh-TW" sz="1600" dirty="0"/>
              <a:t>= "SELECT </a:t>
            </a:r>
            <a:r>
              <a:rPr lang="en-US" altLang="zh-TW" sz="1600" dirty="0" err="1"/>
              <a:t>first_name</a:t>
            </a:r>
            <a:r>
              <a:rPr lang="en-US" altLang="zh-TW" sz="1600" dirty="0"/>
              <a:t>, </a:t>
            </a:r>
            <a:r>
              <a:rPr lang="en-US" altLang="zh-TW" sz="1600" dirty="0" err="1"/>
              <a:t>last_name</a:t>
            </a:r>
            <a:r>
              <a:rPr lang="en-US" altLang="zh-TW" sz="1600" dirty="0"/>
              <a:t> FROM users WHERE </a:t>
            </a:r>
            <a:r>
              <a:rPr lang="en-US" altLang="zh-TW" sz="1600" dirty="0" err="1"/>
              <a:t>user_id</a:t>
            </a:r>
            <a:r>
              <a:rPr lang="en-US" altLang="zh-TW" sz="1600" dirty="0"/>
              <a:t> = '</a:t>
            </a:r>
            <a:r>
              <a:rPr lang="en-US" altLang="zh-TW" sz="1600" b="1" dirty="0">
                <a:solidFill>
                  <a:srgbClr val="00B050"/>
                </a:solidFill>
                <a:effectLst>
                  <a:outerShdw blurRad="38100" dist="38100" dir="2700000" algn="tl">
                    <a:srgbClr val="000000">
                      <a:alpha val="43137"/>
                    </a:srgbClr>
                  </a:outerShdw>
                </a:effectLst>
              </a:rPr>
              <a:t>$id</a:t>
            </a:r>
            <a:r>
              <a:rPr lang="en-US" altLang="zh-TW" sz="1600" dirty="0"/>
              <a:t>';"; </a:t>
            </a:r>
          </a:p>
          <a:p>
            <a:pPr marL="0" indent="0">
              <a:buNone/>
            </a:pPr>
            <a:r>
              <a:rPr lang="en-US" altLang="zh-TW" sz="1600" dirty="0"/>
              <a:t>    $result = </a:t>
            </a:r>
            <a:r>
              <a:rPr lang="en-US" altLang="zh-TW" sz="1600" dirty="0" err="1"/>
              <a:t>mysqli_query</a:t>
            </a:r>
            <a:r>
              <a:rPr lang="en-US" altLang="zh-TW" sz="1600" dirty="0"/>
              <a:t>($GLOBALS["___</a:t>
            </a:r>
            <a:r>
              <a:rPr lang="en-US" altLang="zh-TW" sz="1600" dirty="0" err="1"/>
              <a:t>mysqli_ston</a:t>
            </a:r>
            <a:r>
              <a:rPr lang="en-US" altLang="zh-TW" sz="1600" dirty="0"/>
              <a:t>"],  </a:t>
            </a:r>
            <a:r>
              <a:rPr lang="en-US" altLang="zh-TW" sz="1600" b="1" dirty="0">
                <a:solidFill>
                  <a:srgbClr val="FF0000"/>
                </a:solidFill>
                <a:effectLst>
                  <a:outerShdw blurRad="38100" dist="38100" dir="2700000" algn="tl">
                    <a:srgbClr val="000000">
                      <a:alpha val="43137"/>
                    </a:srgbClr>
                  </a:outerShdw>
                </a:effectLst>
              </a:rPr>
              <a:t>$query </a:t>
            </a:r>
            <a:r>
              <a:rPr lang="en-US" altLang="zh-TW" sz="1600" dirty="0"/>
              <a:t>) or die( '&lt;pre&gt;' . </a:t>
            </a:r>
            <a:endParaRPr lang="zh-TW" altLang="en-US" sz="1100" dirty="0"/>
          </a:p>
        </p:txBody>
      </p:sp>
      <p:sp>
        <p:nvSpPr>
          <p:cNvPr id="4" name="標題 1"/>
          <p:cNvSpPr>
            <a:spLocks noGrp="1"/>
          </p:cNvSpPr>
          <p:nvPr>
            <p:ph type="title"/>
          </p:nvPr>
        </p:nvSpPr>
        <p:spPr>
          <a:xfrm>
            <a:off x="0" y="365126"/>
            <a:ext cx="7886700" cy="788171"/>
          </a:xfrm>
          <a:solidFill>
            <a:srgbClr val="002060"/>
          </a:solidFill>
        </p:spPr>
        <p:txBody>
          <a:bodyPr/>
          <a:lstStyle/>
          <a:p>
            <a:r>
              <a:rPr lang="en-US" altLang="zh-TW" dirty="0" smtClean="0">
                <a:solidFill>
                  <a:schemeClr val="bg1"/>
                </a:solidFill>
              </a:rPr>
              <a:t>PHP</a:t>
            </a:r>
            <a:r>
              <a:rPr lang="zh-TW" altLang="en-US" dirty="0" smtClean="0">
                <a:solidFill>
                  <a:schemeClr val="bg1"/>
                </a:solidFill>
              </a:rPr>
              <a:t>漏洞程式碼分析</a:t>
            </a:r>
            <a:r>
              <a:rPr lang="en-US" altLang="zh-TW" dirty="0" smtClean="0">
                <a:solidFill>
                  <a:schemeClr val="bg1"/>
                </a:solidFill>
              </a:rPr>
              <a:t>::</a:t>
            </a:r>
            <a:r>
              <a:rPr lang="zh-TW" altLang="en-US" dirty="0" smtClean="0">
                <a:solidFill>
                  <a:schemeClr val="bg1"/>
                </a:solidFill>
              </a:rPr>
              <a:t>關鍵</a:t>
            </a:r>
            <a:endParaRPr lang="zh-TW" altLang="en-US" dirty="0">
              <a:solidFill>
                <a:schemeClr val="bg1"/>
              </a:solidFill>
            </a:endParaRPr>
          </a:p>
        </p:txBody>
      </p:sp>
      <p:sp>
        <p:nvSpPr>
          <p:cNvPr id="5" name="矩形 4"/>
          <p:cNvSpPr/>
          <p:nvPr/>
        </p:nvSpPr>
        <p:spPr>
          <a:xfrm>
            <a:off x="323850" y="4387331"/>
            <a:ext cx="8482399" cy="646331"/>
          </a:xfrm>
          <a:prstGeom prst="rect">
            <a:avLst/>
          </a:prstGeom>
          <a:solidFill>
            <a:schemeClr val="accent5">
              <a:lumMod val="20000"/>
              <a:lumOff val="80000"/>
            </a:schemeClr>
          </a:solidFill>
        </p:spPr>
        <p:txBody>
          <a:bodyPr wrap="square">
            <a:spAutoFit/>
          </a:bodyPr>
          <a:lstStyle/>
          <a:p>
            <a:r>
              <a:rPr lang="en-US" altLang="zh-TW" b="1" dirty="0">
                <a:solidFill>
                  <a:srgbClr val="00B050"/>
                </a:solidFill>
                <a:effectLst>
                  <a:outerShdw blurRad="38100" dist="38100" dir="2700000" algn="tl">
                    <a:srgbClr val="000000">
                      <a:alpha val="43137"/>
                    </a:srgbClr>
                  </a:outerShdw>
                </a:effectLst>
              </a:rPr>
              <a:t>$id </a:t>
            </a:r>
            <a:r>
              <a:rPr lang="en-US" altLang="zh-TW" dirty="0"/>
              <a:t>= </a:t>
            </a:r>
            <a:r>
              <a:rPr lang="en-US" altLang="zh-TW" dirty="0" smtClean="0"/>
              <a:t>1;</a:t>
            </a:r>
            <a:endParaRPr lang="en-US" altLang="zh-TW" dirty="0"/>
          </a:p>
          <a:p>
            <a:r>
              <a:rPr lang="en-US" altLang="zh-TW" b="1" dirty="0" smtClean="0">
                <a:solidFill>
                  <a:srgbClr val="FF0000"/>
                </a:solidFill>
                <a:effectLst>
                  <a:outerShdw blurRad="38100" dist="38100" dir="2700000" algn="tl">
                    <a:srgbClr val="000000">
                      <a:alpha val="43137"/>
                    </a:srgbClr>
                  </a:outerShdw>
                </a:effectLst>
                <a:sym typeface="Wingdings" panose="05000000000000000000" pitchFamily="2" charset="2"/>
              </a:rPr>
              <a:t></a:t>
            </a:r>
            <a:r>
              <a:rPr lang="en-US" altLang="zh-TW" b="1" dirty="0" smtClean="0">
                <a:solidFill>
                  <a:srgbClr val="FF0000"/>
                </a:solidFill>
                <a:effectLst>
                  <a:outerShdw blurRad="38100" dist="38100" dir="2700000" algn="tl">
                    <a:srgbClr val="000000">
                      <a:alpha val="43137"/>
                    </a:srgbClr>
                  </a:outerShdw>
                </a:effectLst>
              </a:rPr>
              <a:t>$</a:t>
            </a:r>
            <a:r>
              <a:rPr lang="en-US" altLang="zh-TW" b="1" dirty="0">
                <a:solidFill>
                  <a:srgbClr val="FF0000"/>
                </a:solidFill>
                <a:effectLst>
                  <a:outerShdw blurRad="38100" dist="38100" dir="2700000" algn="tl">
                    <a:srgbClr val="000000">
                      <a:alpha val="43137"/>
                    </a:srgbClr>
                  </a:outerShdw>
                </a:effectLst>
              </a:rPr>
              <a:t>query  </a:t>
            </a:r>
            <a:r>
              <a:rPr lang="en-US" altLang="zh-TW" dirty="0"/>
              <a:t>= "SELECT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a:t>
            </a:r>
            <a:r>
              <a:rPr lang="en-US" altLang="zh-TW" dirty="0" smtClean="0"/>
              <a:t>‘</a:t>
            </a:r>
            <a:r>
              <a:rPr lang="en-US" altLang="zh-TW" b="1" dirty="0" smtClean="0">
                <a:solidFill>
                  <a:srgbClr val="00B050"/>
                </a:solidFill>
                <a:effectLst>
                  <a:outerShdw blurRad="38100" dist="38100" dir="2700000" algn="tl">
                    <a:srgbClr val="000000">
                      <a:alpha val="43137"/>
                    </a:srgbClr>
                  </a:outerShdw>
                </a:effectLst>
              </a:rPr>
              <a:t>1</a:t>
            </a:r>
            <a:r>
              <a:rPr lang="en-US" altLang="zh-TW" dirty="0" smtClean="0"/>
              <a:t>';"; </a:t>
            </a:r>
            <a:endParaRPr lang="en-US" altLang="zh-TW" dirty="0"/>
          </a:p>
        </p:txBody>
      </p:sp>
      <p:sp>
        <p:nvSpPr>
          <p:cNvPr id="8" name="矩形 7"/>
          <p:cNvSpPr/>
          <p:nvPr/>
        </p:nvSpPr>
        <p:spPr>
          <a:xfrm>
            <a:off x="103858" y="3990459"/>
            <a:ext cx="1141659" cy="369332"/>
          </a:xfrm>
          <a:prstGeom prst="rect">
            <a:avLst/>
          </a:prstGeom>
        </p:spPr>
        <p:txBody>
          <a:bodyPr wrap="none">
            <a:spAutoFit/>
          </a:bodyPr>
          <a:lstStyle/>
          <a:p>
            <a:r>
              <a:rPr lang="zh-TW" altLang="en-US" dirty="0"/>
              <a:t>正常</a:t>
            </a:r>
            <a:r>
              <a:rPr lang="en-US" altLang="zh-TW" dirty="0"/>
              <a:t>input</a:t>
            </a:r>
          </a:p>
        </p:txBody>
      </p:sp>
      <p:sp>
        <p:nvSpPr>
          <p:cNvPr id="9" name="矩形 8"/>
          <p:cNvSpPr/>
          <p:nvPr/>
        </p:nvSpPr>
        <p:spPr>
          <a:xfrm>
            <a:off x="103858" y="5209355"/>
            <a:ext cx="1338828" cy="369332"/>
          </a:xfrm>
          <a:prstGeom prst="rect">
            <a:avLst/>
          </a:prstGeom>
        </p:spPr>
        <p:txBody>
          <a:bodyPr wrap="none">
            <a:spAutoFit/>
          </a:bodyPr>
          <a:lstStyle/>
          <a:p>
            <a:r>
              <a:rPr lang="zh-TW" altLang="en-US" dirty="0"/>
              <a:t>不正常輸入</a:t>
            </a:r>
            <a:endParaRPr lang="en-US" altLang="zh-TW" dirty="0"/>
          </a:p>
        </p:txBody>
      </p:sp>
      <p:sp>
        <p:nvSpPr>
          <p:cNvPr id="10" name="矩形 9"/>
          <p:cNvSpPr/>
          <p:nvPr/>
        </p:nvSpPr>
        <p:spPr>
          <a:xfrm>
            <a:off x="323850" y="5687536"/>
            <a:ext cx="8540064" cy="646331"/>
          </a:xfrm>
          <a:prstGeom prst="rect">
            <a:avLst/>
          </a:prstGeom>
          <a:solidFill>
            <a:schemeClr val="accent5">
              <a:lumMod val="20000"/>
              <a:lumOff val="80000"/>
            </a:schemeClr>
          </a:solidFill>
        </p:spPr>
        <p:txBody>
          <a:bodyPr wrap="square">
            <a:spAutoFit/>
          </a:bodyPr>
          <a:lstStyle/>
          <a:p>
            <a:r>
              <a:rPr lang="en-US" altLang="zh-TW" b="1" dirty="0">
                <a:solidFill>
                  <a:srgbClr val="00B050"/>
                </a:solidFill>
                <a:effectLst>
                  <a:outerShdw blurRad="38100" dist="38100" dir="2700000" algn="tl">
                    <a:srgbClr val="000000">
                      <a:alpha val="43137"/>
                    </a:srgbClr>
                  </a:outerShdw>
                </a:effectLst>
              </a:rPr>
              <a:t>$id </a:t>
            </a:r>
            <a:r>
              <a:rPr lang="en-US" altLang="zh-TW" dirty="0"/>
              <a:t>= </a:t>
            </a:r>
            <a:r>
              <a:rPr lang="en-US" altLang="zh-TW" b="1" dirty="0">
                <a:solidFill>
                  <a:srgbClr val="FF0000"/>
                </a:solidFill>
                <a:effectLst>
                  <a:outerShdw blurRad="38100" dist="38100" dir="2700000" algn="tl">
                    <a:srgbClr val="000000">
                      <a:alpha val="43137"/>
                    </a:srgbClr>
                  </a:outerShdw>
                </a:effectLst>
              </a:rPr>
              <a:t>1’ </a:t>
            </a:r>
            <a:r>
              <a:rPr lang="en-US" altLang="zh-TW" b="1" dirty="0" smtClean="0">
                <a:solidFill>
                  <a:srgbClr val="FF0000"/>
                </a:solidFill>
                <a:effectLst>
                  <a:outerShdw blurRad="38100" dist="38100" dir="2700000" algn="tl">
                    <a:srgbClr val="000000">
                      <a:alpha val="43137"/>
                    </a:srgbClr>
                  </a:outerShdw>
                </a:effectLst>
              </a:rPr>
              <a:t>or </a:t>
            </a:r>
            <a:r>
              <a:rPr lang="en-US" altLang="zh-TW" b="1" dirty="0">
                <a:solidFill>
                  <a:srgbClr val="FF0000"/>
                </a:solidFill>
                <a:effectLst>
                  <a:outerShdw blurRad="38100" dist="38100" dir="2700000" algn="tl">
                    <a:srgbClr val="000000">
                      <a:alpha val="43137"/>
                    </a:srgbClr>
                  </a:outerShdw>
                </a:effectLst>
              </a:rPr>
              <a:t>1=1#</a:t>
            </a:r>
            <a:r>
              <a:rPr lang="en-US" altLang="zh-TW" dirty="0" smtClean="0"/>
              <a:t>;</a:t>
            </a:r>
            <a:endParaRPr lang="en-US" altLang="zh-TW" dirty="0"/>
          </a:p>
          <a:p>
            <a:r>
              <a:rPr lang="en-US" altLang="zh-TW" b="1" dirty="0" smtClean="0">
                <a:solidFill>
                  <a:srgbClr val="FF0000"/>
                </a:solidFill>
                <a:effectLst>
                  <a:outerShdw blurRad="38100" dist="38100" dir="2700000" algn="tl">
                    <a:srgbClr val="000000">
                      <a:alpha val="43137"/>
                    </a:srgbClr>
                  </a:outerShdw>
                </a:effectLst>
                <a:sym typeface="Wingdings" panose="05000000000000000000" pitchFamily="2" charset="2"/>
              </a:rPr>
              <a:t></a:t>
            </a:r>
            <a:r>
              <a:rPr lang="en-US" altLang="zh-TW" b="1" dirty="0" smtClean="0">
                <a:solidFill>
                  <a:srgbClr val="FF0000"/>
                </a:solidFill>
                <a:effectLst>
                  <a:outerShdw blurRad="38100" dist="38100" dir="2700000" algn="tl">
                    <a:srgbClr val="000000">
                      <a:alpha val="43137"/>
                    </a:srgbClr>
                  </a:outerShdw>
                </a:effectLst>
              </a:rPr>
              <a:t>$</a:t>
            </a:r>
            <a:r>
              <a:rPr lang="en-US" altLang="zh-TW" b="1" dirty="0">
                <a:solidFill>
                  <a:srgbClr val="FF0000"/>
                </a:solidFill>
                <a:effectLst>
                  <a:outerShdw blurRad="38100" dist="38100" dir="2700000" algn="tl">
                    <a:srgbClr val="000000">
                      <a:alpha val="43137"/>
                    </a:srgbClr>
                  </a:outerShdw>
                </a:effectLst>
              </a:rPr>
              <a:t>query  </a:t>
            </a:r>
            <a:r>
              <a:rPr lang="en-US" altLang="zh-TW" dirty="0"/>
              <a:t>= "SELECT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a:t>
            </a:r>
            <a:r>
              <a:rPr lang="en-US" altLang="zh-TW" dirty="0" smtClean="0"/>
              <a:t>‘</a:t>
            </a:r>
            <a:r>
              <a:rPr lang="en-US" altLang="zh-TW" b="1" dirty="0">
                <a:solidFill>
                  <a:srgbClr val="FF0000"/>
                </a:solidFill>
                <a:effectLst>
                  <a:outerShdw blurRad="38100" dist="38100" dir="2700000" algn="tl">
                    <a:srgbClr val="000000">
                      <a:alpha val="43137"/>
                    </a:srgbClr>
                  </a:outerShdw>
                </a:effectLst>
              </a:rPr>
              <a:t>1’ </a:t>
            </a:r>
            <a:r>
              <a:rPr lang="en-US" altLang="zh-TW" b="1" dirty="0" smtClean="0">
                <a:solidFill>
                  <a:srgbClr val="FF0000"/>
                </a:solidFill>
                <a:effectLst>
                  <a:outerShdw blurRad="38100" dist="38100" dir="2700000" algn="tl">
                    <a:srgbClr val="000000">
                      <a:alpha val="43137"/>
                    </a:srgbClr>
                  </a:outerShdw>
                </a:effectLst>
              </a:rPr>
              <a:t>or </a:t>
            </a:r>
            <a:r>
              <a:rPr lang="en-US" altLang="zh-TW" b="1" dirty="0">
                <a:solidFill>
                  <a:srgbClr val="FF0000"/>
                </a:solidFill>
                <a:effectLst>
                  <a:outerShdw blurRad="38100" dist="38100" dir="2700000" algn="tl">
                    <a:srgbClr val="000000">
                      <a:alpha val="43137"/>
                    </a:srgbClr>
                  </a:outerShdw>
                </a:effectLst>
              </a:rPr>
              <a:t>1=1# </a:t>
            </a:r>
            <a:r>
              <a:rPr lang="en-US" altLang="zh-TW" dirty="0" smtClean="0"/>
              <a:t>';"; </a:t>
            </a:r>
            <a:endParaRPr lang="en-US" altLang="zh-TW" dirty="0"/>
          </a:p>
        </p:txBody>
      </p:sp>
      <p:sp>
        <p:nvSpPr>
          <p:cNvPr id="11" name="向右箭號 10"/>
          <p:cNvSpPr/>
          <p:nvPr/>
        </p:nvSpPr>
        <p:spPr>
          <a:xfrm>
            <a:off x="2685535" y="1879900"/>
            <a:ext cx="502508" cy="69197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標題 1"/>
          <p:cNvSpPr txBox="1">
            <a:spLocks/>
          </p:cNvSpPr>
          <p:nvPr/>
        </p:nvSpPr>
        <p:spPr>
          <a:xfrm>
            <a:off x="3381632" y="1905409"/>
            <a:ext cx="3101546" cy="713301"/>
          </a:xfrm>
          <a:prstGeom prst="rect">
            <a:avLst/>
          </a:prstGeom>
          <a:solidFill>
            <a:schemeClr val="accent1">
              <a:lumMod val="50000"/>
            </a:schemeClr>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400" dirty="0" smtClean="0">
                <a:solidFill>
                  <a:schemeClr val="bg1"/>
                </a:solidFill>
              </a:rPr>
              <a:t>沒有檢查使用者的輸入</a:t>
            </a:r>
            <a:endParaRPr lang="en-US" altLang="zh-TW" sz="2400" dirty="0" smtClean="0">
              <a:solidFill>
                <a:schemeClr val="bg1"/>
              </a:solidFill>
            </a:endParaRPr>
          </a:p>
          <a:p>
            <a:r>
              <a:rPr lang="zh-TW" altLang="en-US" sz="2400" dirty="0" smtClean="0">
                <a:solidFill>
                  <a:schemeClr val="bg1"/>
                </a:solidFill>
              </a:rPr>
              <a:t>就直接做</a:t>
            </a:r>
            <a:r>
              <a:rPr lang="en-US" altLang="zh-TW" sz="2400" dirty="0" smtClean="0">
                <a:solidFill>
                  <a:schemeClr val="bg1"/>
                </a:solidFill>
              </a:rPr>
              <a:t>SQL</a:t>
            </a:r>
            <a:r>
              <a:rPr lang="zh-TW" altLang="en-US" sz="2400" dirty="0" smtClean="0">
                <a:solidFill>
                  <a:schemeClr val="bg1"/>
                </a:solidFill>
              </a:rPr>
              <a:t>查詢</a:t>
            </a:r>
            <a:endParaRPr lang="zh-TW" altLang="en-US" sz="2400" dirty="0">
              <a:solidFill>
                <a:schemeClr val="bg1"/>
              </a:solidFill>
            </a:endParaRPr>
          </a:p>
        </p:txBody>
      </p:sp>
      <p:sp>
        <p:nvSpPr>
          <p:cNvPr id="13" name="標題 1"/>
          <p:cNvSpPr txBox="1">
            <a:spLocks/>
          </p:cNvSpPr>
          <p:nvPr/>
        </p:nvSpPr>
        <p:spPr>
          <a:xfrm>
            <a:off x="5704703" y="5209355"/>
            <a:ext cx="3101546" cy="408455"/>
          </a:xfrm>
          <a:prstGeom prst="rect">
            <a:avLst/>
          </a:prstGeom>
          <a:solidFill>
            <a:schemeClr val="accent1">
              <a:lumMod val="50000"/>
            </a:schemeClr>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400" dirty="0" smtClean="0">
                <a:solidFill>
                  <a:schemeClr val="bg1"/>
                </a:solidFill>
              </a:rPr>
              <a:t>沒有檢查使用者的輸入</a:t>
            </a:r>
            <a:endParaRPr lang="zh-TW" altLang="en-US" sz="2400" dirty="0">
              <a:solidFill>
                <a:schemeClr val="bg1"/>
              </a:solidFill>
            </a:endParaRPr>
          </a:p>
        </p:txBody>
      </p:sp>
      <p:cxnSp>
        <p:nvCxnSpPr>
          <p:cNvPr id="15" name="直線單箭頭接點 14"/>
          <p:cNvCxnSpPr/>
          <p:nvPr/>
        </p:nvCxnSpPr>
        <p:spPr>
          <a:xfrm>
            <a:off x="881449" y="2339546"/>
            <a:ext cx="5659394" cy="7825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9010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309817"/>
            <a:ext cx="9144000" cy="1219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400" dirty="0" smtClean="0"/>
              <a:t>如何避免</a:t>
            </a:r>
            <a:r>
              <a:rPr lang="en-US" altLang="zh-TW" sz="4400" dirty="0" smtClean="0"/>
              <a:t>SQL Injection</a:t>
            </a:r>
            <a:r>
              <a:rPr lang="zh-TW" altLang="en-US" sz="4400" dirty="0" smtClean="0"/>
              <a:t>漏洞</a:t>
            </a:r>
            <a:r>
              <a:rPr lang="en-US" altLang="zh-TW" sz="4400" dirty="0" smtClean="0"/>
              <a:t>[1]??</a:t>
            </a:r>
          </a:p>
        </p:txBody>
      </p:sp>
      <p:sp>
        <p:nvSpPr>
          <p:cNvPr id="5" name="矩形 4"/>
          <p:cNvSpPr/>
          <p:nvPr/>
        </p:nvSpPr>
        <p:spPr>
          <a:xfrm>
            <a:off x="786713" y="2748692"/>
            <a:ext cx="7088660" cy="7661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smtClean="0"/>
              <a:t>使用</a:t>
            </a:r>
            <a:r>
              <a:rPr lang="en-US" altLang="zh-TW" sz="2800" dirty="0"/>
              <a:t>PHP </a:t>
            </a:r>
            <a:r>
              <a:rPr lang="en-US" altLang="zh-TW" sz="2800" dirty="0" err="1"/>
              <a:t>addslashes</a:t>
            </a:r>
            <a:r>
              <a:rPr lang="en-US" altLang="zh-TW" sz="2800" dirty="0"/>
              <a:t>() </a:t>
            </a:r>
            <a:r>
              <a:rPr lang="zh-TW" altLang="en-US" sz="2800" dirty="0"/>
              <a:t>函</a:t>
            </a:r>
            <a:r>
              <a:rPr lang="zh-TW" altLang="en-US" sz="2800" dirty="0" smtClean="0"/>
              <a:t>数 </a:t>
            </a:r>
            <a:r>
              <a:rPr lang="en-US" altLang="zh-TW" sz="1600" dirty="0" smtClean="0"/>
              <a:t>[</a:t>
            </a:r>
            <a:r>
              <a:rPr lang="en-US" altLang="zh-TW" sz="1600" dirty="0"/>
              <a:t>4</a:t>
            </a:r>
            <a:r>
              <a:rPr lang="en-US" altLang="zh-TW" sz="1600" dirty="0" smtClean="0"/>
              <a:t>+</a:t>
            </a:r>
            <a:r>
              <a:rPr lang="zh-TW" altLang="en-US" sz="1600" dirty="0"/>
              <a:t>版</a:t>
            </a:r>
            <a:r>
              <a:rPr lang="zh-TW" altLang="en-US" sz="1600" dirty="0" smtClean="0"/>
              <a:t>本</a:t>
            </a:r>
            <a:r>
              <a:rPr lang="en-US" altLang="zh-TW" sz="1600" dirty="0" smtClean="0"/>
              <a:t>]</a:t>
            </a:r>
            <a:r>
              <a:rPr lang="en-US" altLang="zh-TW" sz="1600" dirty="0">
                <a:sym typeface="Wingdings" panose="05000000000000000000" pitchFamily="2" charset="2"/>
              </a:rPr>
              <a:t> </a:t>
            </a:r>
            <a:r>
              <a:rPr lang="zh-TW" altLang="en-US" sz="1600" dirty="0">
                <a:sym typeface="Wingdings" panose="05000000000000000000" pitchFamily="2" charset="2"/>
              </a:rPr>
              <a:t>可被</a:t>
            </a:r>
            <a:r>
              <a:rPr lang="zh-TW" altLang="en-US" sz="1600" dirty="0" smtClean="0">
                <a:sym typeface="Wingdings" panose="05000000000000000000" pitchFamily="2" charset="2"/>
              </a:rPr>
              <a:t>攻擊</a:t>
            </a:r>
            <a:endParaRPr lang="en-US" altLang="zh-TW" sz="1600" dirty="0" smtClean="0"/>
          </a:p>
          <a:p>
            <a:r>
              <a:rPr lang="en-US" altLang="zh-TW" sz="1400" dirty="0"/>
              <a:t>http://www.w3school.com.cn/php/func_string_addslashes.asp</a:t>
            </a:r>
            <a:endParaRPr lang="en-US" altLang="zh-TW" sz="1400" dirty="0" smtClean="0"/>
          </a:p>
        </p:txBody>
      </p:sp>
      <p:sp>
        <p:nvSpPr>
          <p:cNvPr id="7" name="矩形 6"/>
          <p:cNvSpPr/>
          <p:nvPr/>
        </p:nvSpPr>
        <p:spPr>
          <a:xfrm>
            <a:off x="786713" y="3838830"/>
            <a:ext cx="7088660" cy="7661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a:t>使用 </a:t>
            </a:r>
            <a:r>
              <a:rPr lang="en-US" altLang="zh-TW" sz="2800" dirty="0" err="1"/>
              <a:t>magic_quotes_gpc</a:t>
            </a:r>
            <a:r>
              <a:rPr lang="en-US" altLang="zh-TW" sz="2800" dirty="0"/>
              <a:t> </a:t>
            </a:r>
            <a:r>
              <a:rPr lang="zh-TW" altLang="en-US" sz="2800" dirty="0" smtClean="0"/>
              <a:t>選項</a:t>
            </a:r>
            <a:r>
              <a:rPr lang="en-US" altLang="zh-TW" sz="1600" dirty="0" smtClean="0">
                <a:sym typeface="Wingdings" panose="05000000000000000000" pitchFamily="2" charset="2"/>
              </a:rPr>
              <a:t></a:t>
            </a:r>
            <a:r>
              <a:rPr lang="zh-TW" altLang="en-US" sz="1600" dirty="0" smtClean="0">
                <a:sym typeface="Wingdings" panose="05000000000000000000" pitchFamily="2" charset="2"/>
              </a:rPr>
              <a:t>可被攻擊</a:t>
            </a:r>
            <a:endParaRPr lang="en-US" altLang="zh-TW" sz="1600" dirty="0" smtClean="0"/>
          </a:p>
          <a:p>
            <a:r>
              <a:rPr lang="en-US" altLang="zh-TW" sz="1400" dirty="0"/>
              <a:t>http://ourmysql.com/archives/791</a:t>
            </a:r>
            <a:endParaRPr lang="en-US" altLang="zh-TW" sz="1400" dirty="0" smtClean="0"/>
          </a:p>
        </p:txBody>
      </p:sp>
      <p:sp>
        <p:nvSpPr>
          <p:cNvPr id="9" name="矩形 8"/>
          <p:cNvSpPr/>
          <p:nvPr/>
        </p:nvSpPr>
        <p:spPr>
          <a:xfrm>
            <a:off x="786713" y="4901510"/>
            <a:ext cx="7088660" cy="7661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smtClean="0"/>
              <a:t>使用</a:t>
            </a:r>
            <a:r>
              <a:rPr lang="en-US" altLang="zh-TW" sz="2800" dirty="0" err="1"/>
              <a:t>mysql_real_escape_string</a:t>
            </a:r>
            <a:r>
              <a:rPr lang="en-US" altLang="zh-TW" sz="2800" dirty="0" smtClean="0"/>
              <a:t>()</a:t>
            </a:r>
            <a:r>
              <a:rPr lang="zh-TW" altLang="en-US" sz="2800" dirty="0" smtClean="0"/>
              <a:t>函数 </a:t>
            </a:r>
            <a:endParaRPr lang="en-US" altLang="zh-TW" sz="1600" dirty="0" smtClean="0"/>
          </a:p>
        </p:txBody>
      </p:sp>
      <p:sp>
        <p:nvSpPr>
          <p:cNvPr id="10" name="矩形 9"/>
          <p:cNvSpPr/>
          <p:nvPr/>
        </p:nvSpPr>
        <p:spPr>
          <a:xfrm>
            <a:off x="1051560" y="5732056"/>
            <a:ext cx="7018020" cy="646331"/>
          </a:xfrm>
          <a:prstGeom prst="rect">
            <a:avLst/>
          </a:prstGeom>
        </p:spPr>
        <p:txBody>
          <a:bodyPr wrap="square">
            <a:spAutoFit/>
          </a:bodyPr>
          <a:lstStyle/>
          <a:p>
            <a:r>
              <a:rPr lang="zh-TW" altLang="en-US" dirty="0"/>
              <a:t>利用</a:t>
            </a:r>
            <a:r>
              <a:rPr lang="en-US" altLang="zh-TW" dirty="0" err="1" smtClean="0"/>
              <a:t>mysql_real_escape_string</a:t>
            </a:r>
            <a:r>
              <a:rPr lang="zh-TW" altLang="en-US" dirty="0" smtClean="0"/>
              <a:t>函數對特殊符號</a:t>
            </a:r>
            <a:r>
              <a:rPr lang="en-US" altLang="zh-TW" dirty="0" smtClean="0"/>
              <a:t>\</a:t>
            </a:r>
            <a:r>
              <a:rPr lang="en-US" altLang="zh-TW" dirty="0"/>
              <a:t>x00,\n,\r,\,’,”,\</a:t>
            </a:r>
            <a:r>
              <a:rPr lang="en-US" altLang="zh-TW" dirty="0" smtClean="0"/>
              <a:t>x1a</a:t>
            </a:r>
            <a:r>
              <a:rPr lang="zh-TW" altLang="en-US" dirty="0" smtClean="0"/>
              <a:t>進行轉義</a:t>
            </a:r>
            <a:endParaRPr lang="zh-TW" altLang="en-US" dirty="0"/>
          </a:p>
        </p:txBody>
      </p:sp>
    </p:spTree>
    <p:extLst>
      <p:ext uri="{BB962C8B-B14F-4D97-AF65-F5344CB8AC3E}">
        <p14:creationId xmlns:p14="http://schemas.microsoft.com/office/powerpoint/2010/main" val="3639661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279044" y="1974914"/>
            <a:ext cx="7873403" cy="3537743"/>
          </a:xfrm>
          <a:prstGeom prst="rect">
            <a:avLst/>
          </a:prstGeom>
        </p:spPr>
      </p:pic>
      <p:sp>
        <p:nvSpPr>
          <p:cNvPr id="7" name="矩形 6"/>
          <p:cNvSpPr/>
          <p:nvPr/>
        </p:nvSpPr>
        <p:spPr>
          <a:xfrm>
            <a:off x="0" y="0"/>
            <a:ext cx="9144000" cy="87321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endParaRPr lang="zh-TW" altLang="en-US" sz="5400" dirty="0"/>
          </a:p>
        </p:txBody>
      </p:sp>
      <p:sp>
        <p:nvSpPr>
          <p:cNvPr id="8" name="矩形 7"/>
          <p:cNvSpPr/>
          <p:nvPr/>
        </p:nvSpPr>
        <p:spPr>
          <a:xfrm>
            <a:off x="0" y="962397"/>
            <a:ext cx="2924519"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DVWA_1.10_medium</a:t>
            </a:r>
            <a:endParaRPr lang="zh-TW" altLang="en-US" sz="2400" b="1" dirty="0">
              <a:solidFill>
                <a:srgbClr val="FFFF00"/>
              </a:solidFill>
              <a:effectLst>
                <a:outerShdw blurRad="38100" dist="38100" dir="2700000" algn="tl">
                  <a:srgbClr val="000000">
                    <a:alpha val="43137"/>
                  </a:srgbClr>
                </a:outerShdw>
              </a:effectLst>
            </a:endParaRPr>
          </a:p>
        </p:txBody>
      </p:sp>
      <p:sp>
        <p:nvSpPr>
          <p:cNvPr id="5" name="文字方塊 4"/>
          <p:cNvSpPr txBox="1"/>
          <p:nvPr/>
        </p:nvSpPr>
        <p:spPr>
          <a:xfrm>
            <a:off x="2924519" y="900841"/>
            <a:ext cx="5984331" cy="584775"/>
          </a:xfrm>
          <a:prstGeom prst="rect">
            <a:avLst/>
          </a:prstGeom>
          <a:noFill/>
        </p:spPr>
        <p:txBody>
          <a:bodyPr wrap="none" rtlCol="0">
            <a:spAutoFit/>
          </a:bodyPr>
          <a:lstStyle/>
          <a:p>
            <a:r>
              <a:rPr lang="en-US" altLang="zh-TW" sz="3200" b="1" dirty="0" smtClean="0">
                <a:solidFill>
                  <a:srgbClr val="FF0000"/>
                </a:solidFill>
                <a:effectLst>
                  <a:outerShdw blurRad="38100" dist="38100" dir="2700000" algn="tl">
                    <a:srgbClr val="000000">
                      <a:alpha val="43137"/>
                    </a:srgbClr>
                  </a:outerShdw>
                </a:effectLst>
              </a:rPr>
              <a:t>(1)</a:t>
            </a:r>
            <a:r>
              <a:rPr lang="zh-TW" altLang="en-US" sz="3200" b="1" dirty="0" smtClean="0">
                <a:solidFill>
                  <a:srgbClr val="FF0000"/>
                </a:solidFill>
                <a:effectLst>
                  <a:outerShdw blurRad="38100" dist="38100" dir="2700000" algn="tl">
                    <a:srgbClr val="000000">
                      <a:alpha val="43137"/>
                    </a:srgbClr>
                  </a:outerShdw>
                </a:effectLst>
              </a:rPr>
              <a:t>沒有輸入框，只有下拉式選單</a:t>
            </a:r>
            <a:endParaRPr lang="en-US" altLang="zh-TW" sz="3200" b="1" dirty="0" smtClean="0">
              <a:solidFill>
                <a:srgbClr val="FF0000"/>
              </a:solidFill>
              <a:effectLst>
                <a:outerShdw blurRad="38100" dist="38100" dir="2700000" algn="tl">
                  <a:srgbClr val="000000">
                    <a:alpha val="43137"/>
                  </a:srgbClr>
                </a:outerShdw>
              </a:effectLst>
            </a:endParaRPr>
          </a:p>
        </p:txBody>
      </p:sp>
      <p:cxnSp>
        <p:nvCxnSpPr>
          <p:cNvPr id="3" name="直線單箭頭接點 2"/>
          <p:cNvCxnSpPr/>
          <p:nvPr/>
        </p:nvCxnSpPr>
        <p:spPr>
          <a:xfrm flipH="1">
            <a:off x="3142604" y="1485616"/>
            <a:ext cx="126376" cy="18608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79044" y="5878843"/>
            <a:ext cx="3119380" cy="369332"/>
          </a:xfrm>
          <a:prstGeom prst="rect">
            <a:avLst/>
          </a:prstGeom>
        </p:spPr>
        <p:txBody>
          <a:bodyPr wrap="none">
            <a:spAutoFit/>
          </a:bodyPr>
          <a:lstStyle/>
          <a:p>
            <a:r>
              <a:rPr lang="en-US" altLang="zh-TW" dirty="0"/>
              <a:t>https://weiwenku.net/d/94411</a:t>
            </a:r>
            <a:endParaRPr lang="zh-TW" altLang="en-US" dirty="0"/>
          </a:p>
        </p:txBody>
      </p:sp>
    </p:spTree>
    <p:extLst>
      <p:ext uri="{BB962C8B-B14F-4D97-AF65-F5344CB8AC3E}">
        <p14:creationId xmlns:p14="http://schemas.microsoft.com/office/powerpoint/2010/main" val="3620750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rotWithShape="1">
          <a:blip r:embed="rId2"/>
          <a:srcRect t="6571" b="4849"/>
          <a:stretch/>
        </p:blipFill>
        <p:spPr>
          <a:xfrm>
            <a:off x="120293" y="2374206"/>
            <a:ext cx="8595473" cy="3950394"/>
          </a:xfrm>
          <a:prstGeom prst="rect">
            <a:avLst/>
          </a:prstGeom>
        </p:spPr>
      </p:pic>
      <p:sp>
        <p:nvSpPr>
          <p:cNvPr id="8" name="矩形 7"/>
          <p:cNvSpPr/>
          <p:nvPr/>
        </p:nvSpPr>
        <p:spPr>
          <a:xfrm>
            <a:off x="0" y="0"/>
            <a:ext cx="9144000" cy="11176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p>
          <a:p>
            <a:r>
              <a:rPr lang="en-US" altLang="zh-TW" sz="1600" dirty="0" smtClean="0"/>
              <a:t>(2)</a:t>
            </a:r>
            <a:r>
              <a:rPr lang="zh-TW" altLang="en-US" sz="1600" dirty="0" smtClean="0"/>
              <a:t>使用</a:t>
            </a:r>
            <a:r>
              <a:rPr lang="en-US" altLang="zh-TW" sz="1600" dirty="0" err="1" smtClean="0"/>
              <a:t>mysqli_real_escape_string</a:t>
            </a:r>
            <a:r>
              <a:rPr lang="en-US" altLang="zh-TW" sz="1600" dirty="0" smtClean="0"/>
              <a:t>()</a:t>
            </a:r>
            <a:r>
              <a:rPr lang="zh-TW" altLang="en-US" sz="1600" dirty="0" smtClean="0"/>
              <a:t>函數</a:t>
            </a:r>
            <a:endParaRPr lang="zh-TW" altLang="en-US" sz="1600" dirty="0"/>
          </a:p>
        </p:txBody>
      </p:sp>
      <p:sp>
        <p:nvSpPr>
          <p:cNvPr id="9" name="矩形 8"/>
          <p:cNvSpPr/>
          <p:nvPr/>
        </p:nvSpPr>
        <p:spPr>
          <a:xfrm>
            <a:off x="6219481" y="655935"/>
            <a:ext cx="2924519"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DVWA_1.10_medium</a:t>
            </a:r>
            <a:endParaRPr lang="zh-TW" altLang="en-US" sz="2400" b="1" dirty="0">
              <a:solidFill>
                <a:srgbClr val="FFFF00"/>
              </a:solidFill>
              <a:effectLst>
                <a:outerShdw blurRad="38100" dist="38100" dir="2700000" algn="tl">
                  <a:srgbClr val="000000">
                    <a:alpha val="43137"/>
                  </a:srgbClr>
                </a:outerShdw>
              </a:effectLst>
            </a:endParaRPr>
          </a:p>
        </p:txBody>
      </p:sp>
      <p:sp>
        <p:nvSpPr>
          <p:cNvPr id="10" name="矩形 9"/>
          <p:cNvSpPr/>
          <p:nvPr/>
        </p:nvSpPr>
        <p:spPr>
          <a:xfrm>
            <a:off x="120293" y="1203487"/>
            <a:ext cx="7899400" cy="1200329"/>
          </a:xfrm>
          <a:prstGeom prst="rect">
            <a:avLst/>
          </a:prstGeom>
          <a:solidFill>
            <a:schemeClr val="accent4">
              <a:lumMod val="20000"/>
              <a:lumOff val="80000"/>
            </a:schemeClr>
          </a:solidFill>
        </p:spPr>
        <p:txBody>
          <a:bodyPr wrap="square">
            <a:spAutoFit/>
          </a:bodyPr>
          <a:lstStyle/>
          <a:p>
            <a:r>
              <a:rPr lang="en-US" altLang="zh-TW" dirty="0"/>
              <a:t> $id = $_POST[ 'id' ]; </a:t>
            </a:r>
          </a:p>
          <a:p>
            <a:r>
              <a:rPr lang="en-US" altLang="zh-TW" dirty="0"/>
              <a:t> </a:t>
            </a:r>
            <a:r>
              <a:rPr lang="en-US" altLang="zh-TW" b="1" dirty="0" smtClean="0"/>
              <a:t>$</a:t>
            </a:r>
            <a:r>
              <a:rPr lang="en-US" altLang="zh-TW" b="1" dirty="0"/>
              <a:t>id = </a:t>
            </a:r>
            <a:r>
              <a:rPr lang="en-US" altLang="zh-TW" b="1" dirty="0" err="1">
                <a:solidFill>
                  <a:srgbClr val="FF0000"/>
                </a:solidFill>
                <a:effectLst>
                  <a:outerShdw blurRad="38100" dist="38100" dir="2700000" algn="tl">
                    <a:srgbClr val="000000">
                      <a:alpha val="43137"/>
                    </a:srgbClr>
                  </a:outerShdw>
                </a:effectLst>
              </a:rPr>
              <a:t>mysqli_real_escape_string</a:t>
            </a:r>
            <a:r>
              <a:rPr lang="en-US" altLang="zh-TW" b="1" dirty="0"/>
              <a:t>($GLOBALS["___</a:t>
            </a:r>
            <a:r>
              <a:rPr lang="en-US" altLang="zh-TW" b="1" dirty="0" err="1"/>
              <a:t>mysqli_ston</a:t>
            </a:r>
            <a:r>
              <a:rPr lang="en-US" altLang="zh-TW" b="1" dirty="0"/>
              <a:t>"], $id); </a:t>
            </a:r>
          </a:p>
          <a:p>
            <a:endParaRPr lang="en-US" altLang="zh-TW" b="1" dirty="0" smtClean="0"/>
          </a:p>
          <a:p>
            <a:r>
              <a:rPr lang="en-US" altLang="zh-TW" dirty="0" smtClean="0"/>
              <a:t>$</a:t>
            </a:r>
            <a:r>
              <a:rPr lang="en-US" altLang="zh-TW" dirty="0"/>
              <a:t>query  = "SELECT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$id;"; </a:t>
            </a:r>
            <a:endParaRPr lang="zh-TW" altLang="en-US" dirty="0"/>
          </a:p>
        </p:txBody>
      </p:sp>
      <p:sp>
        <p:nvSpPr>
          <p:cNvPr id="11" name="矩形 10"/>
          <p:cNvSpPr/>
          <p:nvPr/>
        </p:nvSpPr>
        <p:spPr>
          <a:xfrm>
            <a:off x="2636520" y="2489703"/>
            <a:ext cx="5935980" cy="646331"/>
          </a:xfrm>
          <a:prstGeom prst="rect">
            <a:avLst/>
          </a:prstGeom>
          <a:solidFill>
            <a:schemeClr val="accent6">
              <a:lumMod val="20000"/>
              <a:lumOff val="80000"/>
            </a:schemeClr>
          </a:solidFill>
        </p:spPr>
        <p:txBody>
          <a:bodyPr wrap="square">
            <a:spAutoFit/>
          </a:bodyPr>
          <a:lstStyle/>
          <a:p>
            <a:r>
              <a:rPr lang="zh-TW" altLang="en-US" dirty="0" smtClean="0"/>
              <a:t>語法</a:t>
            </a:r>
            <a:r>
              <a:rPr lang="en-US" altLang="zh-TW" dirty="0" smtClean="0"/>
              <a:t>::</a:t>
            </a:r>
            <a:r>
              <a:rPr lang="en-US" altLang="zh-TW" dirty="0" err="1" smtClean="0"/>
              <a:t>mysqli_real_escape_string</a:t>
            </a:r>
            <a:r>
              <a:rPr lang="en-US" altLang="zh-TW" dirty="0" smtClean="0"/>
              <a:t>(</a:t>
            </a:r>
            <a:r>
              <a:rPr lang="en-US" altLang="zh-TW" dirty="0" err="1" smtClean="0"/>
              <a:t>connection,escapestring</a:t>
            </a:r>
            <a:r>
              <a:rPr lang="en-US" altLang="zh-TW" dirty="0" smtClean="0"/>
              <a:t>);</a:t>
            </a:r>
          </a:p>
          <a:p>
            <a:r>
              <a:rPr lang="zh-CN" altLang="en-US" dirty="0" smtClean="0"/>
              <a:t>轉義在 </a:t>
            </a:r>
            <a:r>
              <a:rPr lang="en-US" altLang="zh-CN" dirty="0" smtClean="0"/>
              <a:t>SQL </a:t>
            </a:r>
            <a:r>
              <a:rPr lang="zh-CN" altLang="en-US" dirty="0" smtClean="0"/>
              <a:t>語句中使用的字串中的特殊字元。</a:t>
            </a:r>
            <a:endParaRPr lang="zh-TW" altLang="en-US" dirty="0"/>
          </a:p>
        </p:txBody>
      </p:sp>
    </p:spTree>
    <p:extLst>
      <p:ext uri="{BB962C8B-B14F-4D97-AF65-F5344CB8AC3E}">
        <p14:creationId xmlns:p14="http://schemas.microsoft.com/office/powerpoint/2010/main" val="291807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850106"/>
          </a:xfrm>
        </p:spPr>
        <p:txBody>
          <a:bodyPr>
            <a:normAutofit fontScale="90000"/>
          </a:bodyPr>
          <a:lstStyle/>
          <a:p>
            <a:pPr algn="l"/>
            <a:r>
              <a:rPr lang="en-US" altLang="zh-TW" dirty="0"/>
              <a:t>OWASP</a:t>
            </a:r>
            <a:br>
              <a:rPr lang="en-US" altLang="zh-TW" dirty="0"/>
            </a:br>
            <a:r>
              <a:rPr lang="en-US" altLang="zh-TW" sz="3100" dirty="0"/>
              <a:t>Open </a:t>
            </a:r>
            <a:r>
              <a:rPr lang="en-US" altLang="zh-TW" sz="3100" b="1" dirty="0">
                <a:solidFill>
                  <a:srgbClr val="FF0000"/>
                </a:solidFill>
                <a:effectLst>
                  <a:outerShdw blurRad="38100" dist="38100" dir="2700000" algn="tl">
                    <a:srgbClr val="000000">
                      <a:alpha val="43137"/>
                    </a:srgbClr>
                  </a:outerShdw>
                </a:effectLst>
              </a:rPr>
              <a:t>Web</a:t>
            </a:r>
            <a:r>
              <a:rPr lang="en-US" altLang="zh-TW" sz="3100" dirty="0"/>
              <a:t> Application Security Project</a:t>
            </a:r>
            <a:endParaRPr lang="zh-TW" altLang="en-US" sz="3100" dirty="0"/>
          </a:p>
        </p:txBody>
      </p:sp>
      <p:pic>
        <p:nvPicPr>
          <p:cNvPr id="4" name="內容版面配置區 3"/>
          <p:cNvPicPr>
            <a:picLocks noGrp="1" noChangeAspect="1"/>
          </p:cNvPicPr>
          <p:nvPr>
            <p:ph idx="1"/>
          </p:nvPr>
        </p:nvPicPr>
        <p:blipFill rotWithShape="1">
          <a:blip r:embed="rId2"/>
          <a:srcRect l="2569" t="14951" r="23152" b="11863"/>
          <a:stretch/>
        </p:blipFill>
        <p:spPr>
          <a:xfrm>
            <a:off x="219429" y="1268760"/>
            <a:ext cx="8705141" cy="4824536"/>
          </a:xfrm>
          <a:prstGeom prst="rect">
            <a:avLst/>
          </a:prstGeom>
        </p:spPr>
      </p:pic>
      <p:sp>
        <p:nvSpPr>
          <p:cNvPr id="5" name="矩形 4"/>
          <p:cNvSpPr/>
          <p:nvPr/>
        </p:nvSpPr>
        <p:spPr>
          <a:xfrm>
            <a:off x="5796136" y="274638"/>
            <a:ext cx="3347864" cy="369332"/>
          </a:xfrm>
          <a:prstGeom prst="rect">
            <a:avLst/>
          </a:prstGeom>
          <a:solidFill>
            <a:schemeClr val="accent2">
              <a:lumMod val="20000"/>
              <a:lumOff val="80000"/>
            </a:schemeClr>
          </a:solidFill>
        </p:spPr>
        <p:txBody>
          <a:bodyPr wrap="square">
            <a:spAutoFit/>
          </a:bodyPr>
          <a:lstStyle/>
          <a:p>
            <a:r>
              <a:rPr lang="en-US" altLang="zh-TW" dirty="0"/>
              <a:t>https://www.owasp.org</a:t>
            </a:r>
            <a:endParaRPr lang="zh-TW" altLang="en-US" dirty="0"/>
          </a:p>
        </p:txBody>
      </p:sp>
    </p:spTree>
    <p:extLst>
      <p:ext uri="{BB962C8B-B14F-4D97-AF65-F5344CB8AC3E}">
        <p14:creationId xmlns:p14="http://schemas.microsoft.com/office/powerpoint/2010/main" val="36267809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9144000" cy="11176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p>
          <a:p>
            <a:endParaRPr lang="zh-TW" altLang="en-US" sz="1600" dirty="0"/>
          </a:p>
        </p:txBody>
      </p:sp>
      <p:sp>
        <p:nvSpPr>
          <p:cNvPr id="9" name="矩形 8"/>
          <p:cNvSpPr/>
          <p:nvPr/>
        </p:nvSpPr>
        <p:spPr>
          <a:xfrm>
            <a:off x="6219481" y="655935"/>
            <a:ext cx="2924519"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DVWA_1.10_medium</a:t>
            </a:r>
            <a:endParaRPr lang="zh-TW" altLang="en-US" sz="2400" b="1" dirty="0">
              <a:solidFill>
                <a:srgbClr val="FFFF00"/>
              </a:solidFill>
              <a:effectLst>
                <a:outerShdw blurRad="38100" dist="38100" dir="2700000" algn="tl">
                  <a:srgbClr val="000000">
                    <a:alpha val="43137"/>
                  </a:srgbClr>
                </a:outerShdw>
              </a:effectLst>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4702"/>
            <a:ext cx="9144000" cy="4148595"/>
          </a:xfrm>
          <a:prstGeom prst="rect">
            <a:avLst/>
          </a:prstGeom>
        </p:spPr>
      </p:pic>
      <p:sp>
        <p:nvSpPr>
          <p:cNvPr id="4" name="矩形 3"/>
          <p:cNvSpPr/>
          <p:nvPr/>
        </p:nvSpPr>
        <p:spPr>
          <a:xfrm>
            <a:off x="2884868" y="5087154"/>
            <a:ext cx="721217" cy="244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6385775" y="4028940"/>
            <a:ext cx="1599126" cy="1438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225439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8613" y="2762162"/>
            <a:ext cx="4548405" cy="1578018"/>
          </a:xfrm>
          <a:prstGeom prst="rect">
            <a:avLst/>
          </a:prstGeom>
        </p:spPr>
      </p:pic>
      <p:sp>
        <p:nvSpPr>
          <p:cNvPr id="8" name="矩形 7"/>
          <p:cNvSpPr/>
          <p:nvPr/>
        </p:nvSpPr>
        <p:spPr>
          <a:xfrm>
            <a:off x="0" y="0"/>
            <a:ext cx="9144000" cy="11176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p>
          <a:p>
            <a:endParaRPr lang="zh-TW" altLang="en-US" sz="1600" dirty="0"/>
          </a:p>
        </p:txBody>
      </p:sp>
      <p:sp>
        <p:nvSpPr>
          <p:cNvPr id="9" name="矩形 8"/>
          <p:cNvSpPr/>
          <p:nvPr/>
        </p:nvSpPr>
        <p:spPr>
          <a:xfrm>
            <a:off x="6219481" y="655935"/>
            <a:ext cx="2924519"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DVWA_1.10_medium</a:t>
            </a:r>
            <a:endParaRPr lang="zh-TW" altLang="en-US" sz="2400" b="1" dirty="0">
              <a:solidFill>
                <a:srgbClr val="FFFF00"/>
              </a:solidFill>
              <a:effectLst>
                <a:outerShdw blurRad="38100" dist="38100" dir="2700000" algn="tl">
                  <a:srgbClr val="000000">
                    <a:alpha val="43137"/>
                  </a:srgbClr>
                </a:outerShdw>
              </a:effectLst>
            </a:endParaRPr>
          </a:p>
        </p:txBody>
      </p:sp>
      <p:pic>
        <p:nvPicPr>
          <p:cNvPr id="3" name="圖片 2"/>
          <p:cNvPicPr>
            <a:picLocks noChangeAspect="1"/>
          </p:cNvPicPr>
          <p:nvPr/>
        </p:nvPicPr>
        <p:blipFill rotWithShape="1">
          <a:blip r:embed="rId3">
            <a:extLst>
              <a:ext uri="{28A0092B-C50C-407E-A947-70E740481C1C}">
                <a14:useLocalDpi xmlns:a14="http://schemas.microsoft.com/office/drawing/2010/main" val="0"/>
              </a:ext>
            </a:extLst>
          </a:blip>
          <a:srcRect l="63239"/>
          <a:stretch/>
        </p:blipFill>
        <p:spPr>
          <a:xfrm>
            <a:off x="244699" y="1470613"/>
            <a:ext cx="3361386" cy="4148595"/>
          </a:xfrm>
          <a:prstGeom prst="rect">
            <a:avLst/>
          </a:prstGeom>
        </p:spPr>
      </p:pic>
      <p:sp>
        <p:nvSpPr>
          <p:cNvPr id="4" name="矩形 3"/>
          <p:cNvSpPr/>
          <p:nvPr/>
        </p:nvSpPr>
        <p:spPr>
          <a:xfrm>
            <a:off x="824249" y="4172756"/>
            <a:ext cx="1828800" cy="1674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4946170" y="3054253"/>
            <a:ext cx="1415994" cy="2556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向右箭號 4"/>
          <p:cNvSpPr/>
          <p:nvPr/>
        </p:nvSpPr>
        <p:spPr>
          <a:xfrm>
            <a:off x="3410276" y="3309869"/>
            <a:ext cx="708338" cy="450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內容版面配置區 2"/>
          <p:cNvSpPr>
            <a:spLocks noGrp="1"/>
          </p:cNvSpPr>
          <p:nvPr>
            <p:ph idx="1"/>
          </p:nvPr>
        </p:nvSpPr>
        <p:spPr>
          <a:xfrm>
            <a:off x="4871024" y="4805254"/>
            <a:ext cx="1348458" cy="378491"/>
          </a:xfrm>
          <a:solidFill>
            <a:schemeClr val="accent6">
              <a:lumMod val="20000"/>
              <a:lumOff val="80000"/>
            </a:schemeClr>
          </a:solidFill>
        </p:spPr>
        <p:txBody>
          <a:bodyPr>
            <a:normAutofit/>
          </a:bodyPr>
          <a:lstStyle/>
          <a:p>
            <a:pPr marL="0" indent="0">
              <a:buNone/>
            </a:pPr>
            <a:r>
              <a:rPr lang="en-US" altLang="zh-TW" sz="2000" dirty="0"/>
              <a:t>value="1"</a:t>
            </a:r>
            <a:endParaRPr lang="zh-TW" altLang="en-US" sz="2000" b="1" dirty="0">
              <a:solidFill>
                <a:srgbClr val="FF0000"/>
              </a:solidFill>
              <a:effectLst>
                <a:outerShdw blurRad="38100" dist="38100" dir="2700000" algn="tl">
                  <a:srgbClr val="000000">
                    <a:alpha val="43137"/>
                  </a:srgbClr>
                </a:outerShdw>
              </a:effectLst>
            </a:endParaRPr>
          </a:p>
        </p:txBody>
      </p:sp>
      <p:sp>
        <p:nvSpPr>
          <p:cNvPr id="11" name="內容版面配置區 2"/>
          <p:cNvSpPr txBox="1">
            <a:spLocks/>
          </p:cNvSpPr>
          <p:nvPr/>
        </p:nvSpPr>
        <p:spPr>
          <a:xfrm>
            <a:off x="4308024" y="5787794"/>
            <a:ext cx="2453383" cy="333067"/>
          </a:xfrm>
          <a:prstGeom prst="rect">
            <a:avLst/>
          </a:prstGeom>
          <a:solidFill>
            <a:schemeClr val="accent6">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000" dirty="0"/>
              <a:t>value="</a:t>
            </a:r>
            <a:r>
              <a:rPr lang="en-US" altLang="zh-TW" sz="2000" dirty="0">
                <a:solidFill>
                  <a:srgbClr val="FF0000"/>
                </a:solidFill>
              </a:rPr>
              <a:t>1 or </a:t>
            </a:r>
            <a:r>
              <a:rPr lang="en-US" altLang="zh-TW" sz="2000" dirty="0" smtClean="0">
                <a:solidFill>
                  <a:srgbClr val="FF0000"/>
                </a:solidFill>
              </a:rPr>
              <a:t>1=1</a:t>
            </a:r>
            <a:r>
              <a:rPr lang="en-US" altLang="zh-TW" sz="2000" dirty="0" smtClean="0"/>
              <a:t>"</a:t>
            </a:r>
            <a:endParaRPr lang="zh-TW" altLang="en-US" sz="2000" b="1" dirty="0">
              <a:effectLst>
                <a:outerShdw blurRad="38100" dist="38100" dir="2700000" algn="tl">
                  <a:srgbClr val="000000">
                    <a:alpha val="43137"/>
                  </a:srgbClr>
                </a:outerShdw>
              </a:effectLst>
            </a:endParaRPr>
          </a:p>
        </p:txBody>
      </p:sp>
      <p:sp>
        <p:nvSpPr>
          <p:cNvPr id="13" name="向下箭號 12"/>
          <p:cNvSpPr/>
          <p:nvPr/>
        </p:nvSpPr>
        <p:spPr>
          <a:xfrm>
            <a:off x="5407412" y="5236026"/>
            <a:ext cx="396275" cy="492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3309870" y="1762761"/>
            <a:ext cx="5691507"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zh-TW" altLang="en-US" dirty="0"/>
              <a:t>因程式使用mysqli_real_escape_string函數過濾特殊字元</a:t>
            </a:r>
          </a:p>
          <a:p>
            <a:r>
              <a:rPr lang="zh-TW" altLang="en-US" dirty="0"/>
              <a:t>故使用數字型注入攻擊略過特殊字元</a:t>
            </a:r>
          </a:p>
        </p:txBody>
      </p:sp>
    </p:spTree>
    <p:extLst>
      <p:ext uri="{BB962C8B-B14F-4D97-AF65-F5344CB8AC3E}">
        <p14:creationId xmlns:p14="http://schemas.microsoft.com/office/powerpoint/2010/main" val="14169522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9144000" cy="11176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p>
          <a:p>
            <a:endParaRPr lang="zh-TW" altLang="en-US" sz="1600" dirty="0"/>
          </a:p>
        </p:txBody>
      </p:sp>
      <p:sp>
        <p:nvSpPr>
          <p:cNvPr id="9" name="矩形 8"/>
          <p:cNvSpPr/>
          <p:nvPr/>
        </p:nvSpPr>
        <p:spPr>
          <a:xfrm>
            <a:off x="6219481" y="655935"/>
            <a:ext cx="2924519"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DVWA_1.10_medium</a:t>
            </a:r>
            <a:endParaRPr lang="zh-TW" altLang="en-US" sz="2400" b="1" dirty="0">
              <a:solidFill>
                <a:srgbClr val="FFFF00"/>
              </a:solidFill>
              <a:effectLst>
                <a:outerShdw blurRad="38100" dist="38100" dir="2700000" algn="tl">
                  <a:srgbClr val="000000">
                    <a:alpha val="43137"/>
                  </a:srgbClr>
                </a:outerShdw>
              </a:effectLst>
            </a:endParaRPr>
          </a:p>
        </p:txBody>
      </p:sp>
      <p:pic>
        <p:nvPicPr>
          <p:cNvPr id="18" name="內容版面配置區 17"/>
          <p:cNvPicPr>
            <a:picLocks noGrp="1" noChangeAspect="1"/>
          </p:cNvPicPr>
          <p:nvPr>
            <p:ph idx="1"/>
          </p:nvPr>
        </p:nvPicPr>
        <p:blipFill rotWithShape="1">
          <a:blip r:embed="rId2">
            <a:extLst>
              <a:ext uri="{28A0092B-C50C-407E-A947-70E740481C1C}">
                <a14:useLocalDpi xmlns:a14="http://schemas.microsoft.com/office/drawing/2010/main" val="0"/>
              </a:ext>
            </a:extLst>
          </a:blip>
          <a:srcRect b="709"/>
          <a:stretch/>
        </p:blipFill>
        <p:spPr>
          <a:xfrm>
            <a:off x="1306681" y="1220318"/>
            <a:ext cx="6154284" cy="5412302"/>
          </a:xfrm>
        </p:spPr>
      </p:pic>
    </p:spTree>
    <p:extLst>
      <p:ext uri="{BB962C8B-B14F-4D97-AF65-F5344CB8AC3E}">
        <p14:creationId xmlns:p14="http://schemas.microsoft.com/office/powerpoint/2010/main" val="2792782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539278" y="2011763"/>
            <a:ext cx="7937913" cy="3375783"/>
          </a:xfrm>
          <a:prstGeom prst="rect">
            <a:avLst/>
          </a:prstGeom>
        </p:spPr>
      </p:pic>
      <p:sp>
        <p:nvSpPr>
          <p:cNvPr id="7" name="矩形 6"/>
          <p:cNvSpPr/>
          <p:nvPr/>
        </p:nvSpPr>
        <p:spPr>
          <a:xfrm>
            <a:off x="0" y="0"/>
            <a:ext cx="9144000" cy="87321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endParaRPr lang="zh-TW" altLang="en-US" sz="5400" dirty="0"/>
          </a:p>
        </p:txBody>
      </p:sp>
      <p:sp>
        <p:nvSpPr>
          <p:cNvPr id="8" name="矩形 7"/>
          <p:cNvSpPr/>
          <p:nvPr/>
        </p:nvSpPr>
        <p:spPr>
          <a:xfrm>
            <a:off x="279044" y="1278955"/>
            <a:ext cx="2414764"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DVWA_1.10_high</a:t>
            </a:r>
            <a:endParaRPr lang="zh-TW" altLang="en-US" sz="24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83799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19494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p>
          <a:p>
            <a:pPr>
              <a:lnSpc>
                <a:spcPct val="90000"/>
              </a:lnSpc>
              <a:spcBef>
                <a:spcPct val="0"/>
              </a:spcBef>
            </a:pPr>
            <a:r>
              <a:rPr lang="en-US" altLang="zh-TW" sz="2800" b="1" dirty="0">
                <a:solidFill>
                  <a:schemeClr val="accent2"/>
                </a:solidFill>
                <a:latin typeface="Arial" panose="020B0604020202020204" pitchFamily="34" charset="0"/>
                <a:ea typeface="+mj-ea"/>
                <a:cs typeface="+mj-cs"/>
              </a:rPr>
              <a:t>SQL Injection </a:t>
            </a:r>
            <a:r>
              <a:rPr lang="en-US" altLang="zh-TW" sz="2800" b="1" dirty="0" smtClean="0">
                <a:solidFill>
                  <a:schemeClr val="accent2"/>
                </a:solidFill>
                <a:latin typeface="Arial" panose="020B0604020202020204" pitchFamily="34" charset="0"/>
                <a:ea typeface="+mj-ea"/>
                <a:cs typeface="+mj-cs"/>
              </a:rPr>
              <a:t>Source</a:t>
            </a:r>
            <a:endParaRPr lang="en-US" altLang="zh-TW" sz="2800" b="1" dirty="0">
              <a:solidFill>
                <a:schemeClr val="accent2"/>
              </a:solidFill>
              <a:latin typeface="Arial" panose="020B0604020202020204" pitchFamily="34" charset="0"/>
              <a:ea typeface="+mj-ea"/>
              <a:cs typeface="+mj-cs"/>
            </a:endParaRPr>
          </a:p>
        </p:txBody>
      </p:sp>
      <p:sp>
        <p:nvSpPr>
          <p:cNvPr id="3" name="矩形 2"/>
          <p:cNvSpPr/>
          <p:nvPr/>
        </p:nvSpPr>
        <p:spPr>
          <a:xfrm>
            <a:off x="103031" y="1445610"/>
            <a:ext cx="9040969" cy="535531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endParaRPr lang="zh-TW" altLang="en-US" dirty="0"/>
          </a:p>
          <a:p>
            <a:r>
              <a:rPr lang="zh-TW" altLang="en-US" dirty="0"/>
              <a:t>&lt;?php </a:t>
            </a:r>
          </a:p>
          <a:p>
            <a:endParaRPr lang="zh-TW" altLang="en-US" dirty="0"/>
          </a:p>
          <a:p>
            <a:r>
              <a:rPr lang="zh-TW" altLang="en-US" dirty="0"/>
              <a:t>if( isset( $_SESSION [ 'id' ] ) ) { </a:t>
            </a:r>
          </a:p>
          <a:p>
            <a:r>
              <a:rPr lang="zh-TW" altLang="en-US" dirty="0">
                <a:solidFill>
                  <a:srgbClr val="FFFF00"/>
                </a:solidFill>
              </a:rPr>
              <a:t>    // Get input </a:t>
            </a:r>
          </a:p>
          <a:p>
            <a:r>
              <a:rPr lang="zh-TW" altLang="en-US" dirty="0"/>
              <a:t>    $id = $_SESSION[ 'id' ]; </a:t>
            </a:r>
          </a:p>
          <a:p>
            <a:endParaRPr lang="zh-TW" altLang="en-US" dirty="0"/>
          </a:p>
          <a:p>
            <a:r>
              <a:rPr lang="zh-TW" altLang="en-US" dirty="0">
                <a:solidFill>
                  <a:srgbClr val="FFFF00"/>
                </a:solidFill>
              </a:rPr>
              <a:t>    // Check database </a:t>
            </a:r>
          </a:p>
          <a:p>
            <a:r>
              <a:rPr lang="zh-TW" altLang="en-US" dirty="0"/>
              <a:t>    $query  = "</a:t>
            </a:r>
            <a:r>
              <a:rPr lang="zh-TW" altLang="en-US" dirty="0">
                <a:solidFill>
                  <a:srgbClr val="7030A0"/>
                </a:solidFill>
              </a:rPr>
              <a:t>SELECT first_name, last_name FROM users WHERE user_id = '$id' </a:t>
            </a:r>
            <a:r>
              <a:rPr lang="zh-TW" altLang="en-US" b="1" dirty="0">
                <a:solidFill>
                  <a:srgbClr val="FF0000"/>
                </a:solidFill>
              </a:rPr>
              <a:t>LIMIT 1</a:t>
            </a:r>
            <a:r>
              <a:rPr lang="zh-TW" altLang="en-US" dirty="0"/>
              <a:t>;"; </a:t>
            </a:r>
          </a:p>
          <a:p>
            <a:r>
              <a:rPr lang="zh-TW" altLang="en-US" dirty="0"/>
              <a:t>    $result = mysqli_query($GLOBALS["___mysqli_ston"], $query ) or die( '&lt;pre&gt;Something went wrong.&lt;/pre&gt;' ); </a:t>
            </a:r>
          </a:p>
          <a:p>
            <a:endParaRPr lang="zh-TW" altLang="en-US" dirty="0"/>
          </a:p>
          <a:p>
            <a:r>
              <a:rPr lang="zh-TW" altLang="en-US" dirty="0">
                <a:solidFill>
                  <a:srgbClr val="FFFF00"/>
                </a:solidFill>
              </a:rPr>
              <a:t>    // Get results </a:t>
            </a:r>
          </a:p>
          <a:p>
            <a:r>
              <a:rPr lang="zh-TW" altLang="en-US" dirty="0"/>
              <a:t>    while( $row = mysqli_fetch_assoc( $result ) ) { </a:t>
            </a:r>
          </a:p>
          <a:p>
            <a:r>
              <a:rPr lang="zh-TW" altLang="en-US" dirty="0">
                <a:solidFill>
                  <a:srgbClr val="FFFF00"/>
                </a:solidFill>
              </a:rPr>
              <a:t>        // Get values </a:t>
            </a:r>
          </a:p>
          <a:p>
            <a:r>
              <a:rPr lang="zh-TW" altLang="en-US" dirty="0"/>
              <a:t>        $first = $row["first_name"]; </a:t>
            </a:r>
          </a:p>
          <a:p>
            <a:r>
              <a:rPr lang="zh-TW" altLang="en-US" dirty="0"/>
              <a:t>        $last  = $row["last_name"]; </a:t>
            </a:r>
          </a:p>
          <a:p>
            <a:endParaRPr lang="zh-TW" altLang="en-US" dirty="0"/>
          </a:p>
          <a:p>
            <a:r>
              <a:rPr lang="zh-TW" altLang="en-US" dirty="0"/>
              <a:t>?&gt; </a:t>
            </a:r>
          </a:p>
        </p:txBody>
      </p:sp>
      <p:sp>
        <p:nvSpPr>
          <p:cNvPr id="4" name="矩形 3"/>
          <p:cNvSpPr/>
          <p:nvPr/>
        </p:nvSpPr>
        <p:spPr>
          <a:xfrm>
            <a:off x="4404575" y="4303570"/>
            <a:ext cx="4572000" cy="646331"/>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r>
              <a:rPr lang="zh-TW" altLang="en-US" dirty="0"/>
              <a:t>SQL查詢語句中增加了LIMIT 1，達到控制只輸出一個結果</a:t>
            </a:r>
          </a:p>
        </p:txBody>
      </p:sp>
    </p:spTree>
    <p:extLst>
      <p:ext uri="{BB962C8B-B14F-4D97-AF65-F5344CB8AC3E}">
        <p14:creationId xmlns:p14="http://schemas.microsoft.com/office/powerpoint/2010/main" val="1549374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87321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endParaRPr lang="zh-TW" altLang="en-US" sz="5400" dirty="0"/>
          </a:p>
        </p:txBody>
      </p:sp>
      <p:sp>
        <p:nvSpPr>
          <p:cNvPr id="6" name="矩形 5"/>
          <p:cNvSpPr/>
          <p:nvPr/>
        </p:nvSpPr>
        <p:spPr>
          <a:xfrm>
            <a:off x="597042" y="1781365"/>
            <a:ext cx="7949915" cy="369332"/>
          </a:xfrm>
          <a:prstGeom prst="rect">
            <a:avLst/>
          </a:prstGeom>
          <a:solidFill>
            <a:schemeClr val="accent6">
              <a:lumMod val="20000"/>
              <a:lumOff val="80000"/>
            </a:schemeClr>
          </a:solidFill>
        </p:spPr>
        <p:txBody>
          <a:bodyPr wrap="square">
            <a:spAutoFit/>
          </a:bodyPr>
          <a:lstStyle/>
          <a:p>
            <a:r>
              <a:rPr lang="en-US" altLang="zh-TW" dirty="0" smtClean="0"/>
              <a:t>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'$id' LIMIT 1</a:t>
            </a:r>
            <a:endParaRPr lang="zh-TW" altLang="en-US" dirty="0"/>
          </a:p>
        </p:txBody>
      </p:sp>
      <p:sp>
        <p:nvSpPr>
          <p:cNvPr id="5" name="向下箭號 4"/>
          <p:cNvSpPr/>
          <p:nvPr/>
        </p:nvSpPr>
        <p:spPr>
          <a:xfrm>
            <a:off x="4955957" y="2286118"/>
            <a:ext cx="476518" cy="772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p:cNvCxnSpPr/>
          <p:nvPr/>
        </p:nvCxnSpPr>
        <p:spPr>
          <a:xfrm>
            <a:off x="7096259" y="2150697"/>
            <a:ext cx="141668" cy="3091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400215" y="2542312"/>
            <a:ext cx="2608406"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TW" altLang="en-US" dirty="0"/>
              <a:t>LIMIT 1可以用</a:t>
            </a:r>
            <a:r>
              <a:rPr lang="zh-TW" altLang="en-US" dirty="0" smtClean="0"/>
              <a:t>#註解繞</a:t>
            </a:r>
            <a:r>
              <a:rPr lang="zh-TW" altLang="en-US" dirty="0"/>
              <a:t>過</a:t>
            </a:r>
          </a:p>
        </p:txBody>
      </p:sp>
      <p:sp>
        <p:nvSpPr>
          <p:cNvPr id="11" name="矩形 10"/>
          <p:cNvSpPr/>
          <p:nvPr/>
        </p:nvSpPr>
        <p:spPr>
          <a:xfrm>
            <a:off x="597042" y="3282833"/>
            <a:ext cx="7949915" cy="369332"/>
          </a:xfrm>
          <a:prstGeom prst="rect">
            <a:avLst/>
          </a:prstGeom>
          <a:solidFill>
            <a:schemeClr val="accent6">
              <a:lumMod val="20000"/>
              <a:lumOff val="80000"/>
            </a:schemeClr>
          </a:solidFill>
        </p:spPr>
        <p:txBody>
          <a:bodyPr wrap="square">
            <a:spAutoFit/>
          </a:bodyPr>
          <a:lstStyle/>
          <a:p>
            <a:r>
              <a:rPr lang="en-US" altLang="zh-TW" dirty="0" smtClean="0"/>
              <a:t>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a:t>
            </a:r>
            <a:r>
              <a:rPr lang="en-US" altLang="zh-TW" dirty="0" smtClean="0"/>
              <a:t> </a:t>
            </a:r>
            <a:r>
              <a:rPr lang="en-US" altLang="zh-TW" dirty="0"/>
              <a:t>'</a:t>
            </a:r>
            <a:r>
              <a:rPr lang="en-US" altLang="zh-TW" dirty="0" smtClean="0">
                <a:solidFill>
                  <a:srgbClr val="FF0000"/>
                </a:solidFill>
              </a:rPr>
              <a:t>#</a:t>
            </a:r>
            <a:r>
              <a:rPr lang="en-US" altLang="zh-TW" dirty="0" smtClean="0"/>
              <a:t>' </a:t>
            </a:r>
            <a:r>
              <a:rPr lang="en-US" altLang="zh-TW" dirty="0"/>
              <a:t>LIMIT 1</a:t>
            </a:r>
            <a:endParaRPr lang="zh-TW" altLang="en-US" dirty="0"/>
          </a:p>
        </p:txBody>
      </p:sp>
      <p:sp>
        <p:nvSpPr>
          <p:cNvPr id="12" name="向下箭號 11"/>
          <p:cNvSpPr/>
          <p:nvPr/>
        </p:nvSpPr>
        <p:spPr>
          <a:xfrm>
            <a:off x="4928410" y="3804620"/>
            <a:ext cx="476518" cy="772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597042" y="4784301"/>
            <a:ext cx="7949915" cy="369332"/>
          </a:xfrm>
          <a:prstGeom prst="rect">
            <a:avLst/>
          </a:prstGeom>
          <a:solidFill>
            <a:schemeClr val="accent6">
              <a:lumMod val="20000"/>
              <a:lumOff val="80000"/>
            </a:schemeClr>
          </a:solidFill>
        </p:spPr>
        <p:txBody>
          <a:bodyPr wrap="square">
            <a:spAutoFit/>
          </a:bodyPr>
          <a:lstStyle/>
          <a:p>
            <a:r>
              <a:rPr lang="en-US" altLang="zh-TW" dirty="0" smtClean="0"/>
              <a:t>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a:t>
            </a:r>
            <a:r>
              <a:rPr lang="en-US" altLang="zh-TW" dirty="0">
                <a:solidFill>
                  <a:srgbClr val="FF0000"/>
                </a:solidFill>
              </a:rPr>
              <a:t>1' or 1=1 </a:t>
            </a:r>
            <a:r>
              <a:rPr lang="en-US" altLang="zh-TW" dirty="0" smtClean="0">
                <a:solidFill>
                  <a:srgbClr val="FF0000"/>
                </a:solidFill>
              </a:rPr>
              <a:t>#</a:t>
            </a:r>
            <a:r>
              <a:rPr lang="en-US" altLang="zh-TW" dirty="0" smtClean="0"/>
              <a:t>' </a:t>
            </a:r>
            <a:r>
              <a:rPr lang="en-US" altLang="zh-TW" dirty="0"/>
              <a:t>LIMIT 1</a:t>
            </a:r>
            <a:endParaRPr lang="zh-TW" altLang="en-US" dirty="0"/>
          </a:p>
        </p:txBody>
      </p:sp>
      <p:sp>
        <p:nvSpPr>
          <p:cNvPr id="16" name="向下箭號 15"/>
          <p:cNvSpPr/>
          <p:nvPr/>
        </p:nvSpPr>
        <p:spPr>
          <a:xfrm>
            <a:off x="4928410" y="5323122"/>
            <a:ext cx="476518" cy="772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1640164" y="6265344"/>
            <a:ext cx="7053010" cy="369332"/>
          </a:xfrm>
          <a:prstGeom prst="rect">
            <a:avLst/>
          </a:prstGeom>
          <a:solidFill>
            <a:schemeClr val="accent6">
              <a:lumMod val="20000"/>
              <a:lumOff val="80000"/>
            </a:schemeClr>
          </a:solidFill>
        </p:spPr>
        <p:txBody>
          <a:bodyPr wrap="square">
            <a:spAutoFit/>
          </a:bodyPr>
          <a:lstStyle/>
          <a:p>
            <a:r>
              <a:rPr lang="en-US" altLang="zh-TW" dirty="0" smtClean="0"/>
              <a:t>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'1' or </a:t>
            </a:r>
            <a:r>
              <a:rPr lang="en-US" altLang="zh-TW" dirty="0" smtClean="0"/>
              <a:t>1=1</a:t>
            </a:r>
            <a:endParaRPr lang="zh-TW" altLang="en-US" dirty="0"/>
          </a:p>
        </p:txBody>
      </p:sp>
      <p:sp>
        <p:nvSpPr>
          <p:cNvPr id="19" name="矩形 18"/>
          <p:cNvSpPr/>
          <p:nvPr/>
        </p:nvSpPr>
        <p:spPr>
          <a:xfrm>
            <a:off x="597042" y="5896012"/>
            <a:ext cx="2390398"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TW" altLang="en-US" dirty="0"/>
              <a:t>最終SQL語法就會成為</a:t>
            </a:r>
          </a:p>
        </p:txBody>
      </p:sp>
      <p:cxnSp>
        <p:nvCxnSpPr>
          <p:cNvPr id="20" name="直線單箭頭接點 19"/>
          <p:cNvCxnSpPr/>
          <p:nvPr/>
        </p:nvCxnSpPr>
        <p:spPr>
          <a:xfrm>
            <a:off x="7025425" y="5245736"/>
            <a:ext cx="141668" cy="3091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6578932" y="5586722"/>
            <a:ext cx="1317990"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TW" dirty="0" err="1"/>
              <a:t>sql</a:t>
            </a:r>
            <a:r>
              <a:rPr lang="en-US" altLang="zh-TW" dirty="0"/>
              <a:t> injection</a:t>
            </a:r>
            <a:endParaRPr lang="zh-TW" altLang="en-US" dirty="0"/>
          </a:p>
        </p:txBody>
      </p:sp>
    </p:spTree>
    <p:extLst>
      <p:ext uri="{BB962C8B-B14F-4D97-AF65-F5344CB8AC3E}">
        <p14:creationId xmlns:p14="http://schemas.microsoft.com/office/powerpoint/2010/main" val="19632552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rotWithShape="1">
          <a:blip r:embed="rId2"/>
          <a:srcRect r="32810"/>
          <a:stretch/>
        </p:blipFill>
        <p:spPr>
          <a:xfrm>
            <a:off x="27064" y="2269340"/>
            <a:ext cx="5333488" cy="3375783"/>
          </a:xfrm>
          <a:prstGeom prst="rect">
            <a:avLst/>
          </a:prstGeom>
        </p:spPr>
      </p:pic>
      <p:sp>
        <p:nvSpPr>
          <p:cNvPr id="7" name="矩形 6"/>
          <p:cNvSpPr/>
          <p:nvPr/>
        </p:nvSpPr>
        <p:spPr>
          <a:xfrm>
            <a:off x="0" y="0"/>
            <a:ext cx="9144000" cy="87321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endParaRPr lang="zh-TW" altLang="en-US" sz="5400" dirty="0"/>
          </a:p>
        </p:txBody>
      </p:sp>
      <p:sp>
        <p:nvSpPr>
          <p:cNvPr id="8" name="矩形 7"/>
          <p:cNvSpPr/>
          <p:nvPr/>
        </p:nvSpPr>
        <p:spPr>
          <a:xfrm>
            <a:off x="279044" y="1278955"/>
            <a:ext cx="2414764"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DVWA_1.10_high</a:t>
            </a:r>
            <a:endParaRPr lang="zh-TW" altLang="en-US" sz="2400" b="1" dirty="0">
              <a:solidFill>
                <a:srgbClr val="FFFF00"/>
              </a:solidFill>
              <a:effectLst>
                <a:outerShdw blurRad="38100" dist="38100" dir="2700000" algn="tl">
                  <a:srgbClr val="000000">
                    <a:alpha val="43137"/>
                  </a:srgbClr>
                </a:outerShdw>
              </a:effectLst>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6444" y="3957231"/>
            <a:ext cx="4905375" cy="2038350"/>
          </a:xfrm>
          <a:prstGeom prst="rect">
            <a:avLst/>
          </a:prstGeom>
        </p:spPr>
      </p:pic>
      <p:cxnSp>
        <p:nvCxnSpPr>
          <p:cNvPr id="9" name="直線單箭頭接點 8"/>
          <p:cNvCxnSpPr/>
          <p:nvPr/>
        </p:nvCxnSpPr>
        <p:spPr>
          <a:xfrm>
            <a:off x="3664776" y="3802647"/>
            <a:ext cx="404948" cy="7822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6286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87321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endParaRPr lang="zh-TW" altLang="en-US" sz="5400" dirty="0"/>
          </a:p>
        </p:txBody>
      </p:sp>
      <p:sp>
        <p:nvSpPr>
          <p:cNvPr id="8" name="矩形 7"/>
          <p:cNvSpPr/>
          <p:nvPr/>
        </p:nvSpPr>
        <p:spPr>
          <a:xfrm>
            <a:off x="279044" y="1278955"/>
            <a:ext cx="2414764"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DVWA_1.10_high</a:t>
            </a:r>
            <a:endParaRPr lang="zh-TW" altLang="en-US" sz="2400" b="1" dirty="0">
              <a:solidFill>
                <a:srgbClr val="FFFF00"/>
              </a:solidFill>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8374" y="1902897"/>
            <a:ext cx="6780418" cy="4536539"/>
          </a:xfrm>
        </p:spPr>
      </p:pic>
      <p:sp>
        <p:nvSpPr>
          <p:cNvPr id="10" name="矩形 9"/>
          <p:cNvSpPr/>
          <p:nvPr/>
        </p:nvSpPr>
        <p:spPr>
          <a:xfrm>
            <a:off x="5228238" y="3801834"/>
            <a:ext cx="1178528"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TW" dirty="0"/>
              <a:t>1' or 1=1 #</a:t>
            </a:r>
            <a:endParaRPr lang="zh-TW" altLang="en-US" dirty="0"/>
          </a:p>
        </p:txBody>
      </p:sp>
    </p:spTree>
    <p:extLst>
      <p:ext uri="{BB962C8B-B14F-4D97-AF65-F5344CB8AC3E}">
        <p14:creationId xmlns:p14="http://schemas.microsoft.com/office/powerpoint/2010/main" val="20367741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378578" y="1121948"/>
            <a:ext cx="8034946" cy="5633079"/>
          </a:xfrm>
          <a:prstGeom prst="rect">
            <a:avLst/>
          </a:prstGeom>
        </p:spPr>
      </p:pic>
      <p:sp>
        <p:nvSpPr>
          <p:cNvPr id="7" name="矩形 6"/>
          <p:cNvSpPr/>
          <p:nvPr/>
        </p:nvSpPr>
        <p:spPr>
          <a:xfrm>
            <a:off x="0" y="171507"/>
            <a:ext cx="9144000" cy="8732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smtClean="0"/>
              <a:t>你能破嗎</a:t>
            </a:r>
            <a:r>
              <a:rPr lang="en-US" altLang="zh-TW" sz="2800" dirty="0" smtClean="0"/>
              <a:t>?</a:t>
            </a:r>
          </a:p>
          <a:p>
            <a:r>
              <a:rPr lang="en-US" altLang="zh-TW" sz="2800" b="1" dirty="0"/>
              <a:t>Impossible </a:t>
            </a:r>
            <a:r>
              <a:rPr lang="en-US" altLang="zh-TW" sz="2800" dirty="0" smtClean="0"/>
              <a:t>SQL Injection</a:t>
            </a:r>
            <a:endParaRPr lang="zh-TW" altLang="en-US" sz="2800" dirty="0"/>
          </a:p>
        </p:txBody>
      </p:sp>
    </p:spTree>
    <p:extLst>
      <p:ext uri="{BB962C8B-B14F-4D97-AF65-F5344CB8AC3E}">
        <p14:creationId xmlns:p14="http://schemas.microsoft.com/office/powerpoint/2010/main" val="4020529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171507"/>
            <a:ext cx="9144000" cy="8732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smtClean="0"/>
              <a:t>你能破嗎</a:t>
            </a:r>
            <a:r>
              <a:rPr lang="en-US" altLang="zh-TW" sz="2800" dirty="0" smtClean="0"/>
              <a:t>?</a:t>
            </a:r>
          </a:p>
          <a:p>
            <a:r>
              <a:rPr lang="en-US" altLang="zh-TW" sz="2800" dirty="0" smtClean="0"/>
              <a:t>DEMO:: SQL Injection</a:t>
            </a:r>
            <a:endParaRPr lang="zh-TW" altLang="en-US" sz="2800" dirty="0"/>
          </a:p>
        </p:txBody>
      </p:sp>
      <p:sp>
        <p:nvSpPr>
          <p:cNvPr id="8" name="矩形 7"/>
          <p:cNvSpPr/>
          <p:nvPr/>
        </p:nvSpPr>
        <p:spPr>
          <a:xfrm>
            <a:off x="279044" y="1278955"/>
            <a:ext cx="3237105"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DVWA_1.10_impossible</a:t>
            </a:r>
            <a:endParaRPr lang="zh-TW" altLang="en-US" sz="2400" b="1" dirty="0">
              <a:solidFill>
                <a:srgbClr val="FFFF00"/>
              </a:solidFill>
              <a:effectLst>
                <a:outerShdw blurRad="38100" dist="38100" dir="2700000" algn="tl">
                  <a:srgbClr val="000000">
                    <a:alpha val="43137"/>
                  </a:srgbClr>
                </a:outerShdw>
              </a:effectLst>
            </a:endParaRPr>
          </a:p>
        </p:txBody>
      </p:sp>
      <p:pic>
        <p:nvPicPr>
          <p:cNvPr id="3" name="內容版面配置區 2"/>
          <p:cNvPicPr>
            <a:picLocks noGrp="1" noChangeAspect="1"/>
          </p:cNvPicPr>
          <p:nvPr>
            <p:ph idx="1"/>
          </p:nvPr>
        </p:nvPicPr>
        <p:blipFill>
          <a:blip r:embed="rId2"/>
          <a:stretch>
            <a:fillRect/>
          </a:stretch>
        </p:blipFill>
        <p:spPr>
          <a:xfrm>
            <a:off x="359860" y="1974857"/>
            <a:ext cx="8370496" cy="3626873"/>
          </a:xfrm>
          <a:prstGeom prst="rect">
            <a:avLst/>
          </a:prstGeom>
        </p:spPr>
      </p:pic>
    </p:spTree>
    <p:extLst>
      <p:ext uri="{BB962C8B-B14F-4D97-AF65-F5344CB8AC3E}">
        <p14:creationId xmlns:p14="http://schemas.microsoft.com/office/powerpoint/2010/main" val="713255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9585" y="232083"/>
            <a:ext cx="8229600" cy="922114"/>
          </a:xfrm>
        </p:spPr>
        <p:txBody>
          <a:bodyPr/>
          <a:lstStyle/>
          <a:p>
            <a:pPr algn="l"/>
            <a:r>
              <a:rPr lang="en-US" altLang="zh-TW" dirty="0"/>
              <a:t>OWASP </a:t>
            </a:r>
            <a:r>
              <a:rPr lang="en-US" altLang="zh-TW" b="1" dirty="0">
                <a:solidFill>
                  <a:srgbClr val="FF0000"/>
                </a:solidFill>
                <a:effectLst>
                  <a:outerShdw blurRad="38100" dist="38100" dir="2700000" algn="tl">
                    <a:srgbClr val="000000">
                      <a:alpha val="43137"/>
                    </a:srgbClr>
                  </a:outerShdw>
                </a:effectLst>
              </a:rPr>
              <a:t>Top Ten </a:t>
            </a:r>
            <a:r>
              <a:rPr lang="en-US" altLang="zh-TW" dirty="0"/>
              <a:t>Project</a:t>
            </a:r>
            <a:endParaRPr lang="zh-TW" altLang="en-US" dirty="0"/>
          </a:p>
        </p:txBody>
      </p:sp>
      <p:pic>
        <p:nvPicPr>
          <p:cNvPr id="4" name="內容版面配置區 3"/>
          <p:cNvPicPr>
            <a:picLocks noGrp="1" noChangeAspect="1"/>
          </p:cNvPicPr>
          <p:nvPr>
            <p:ph idx="1"/>
          </p:nvPr>
        </p:nvPicPr>
        <p:blipFill rotWithShape="1">
          <a:blip r:embed="rId2"/>
          <a:srcRect l="3464" t="13360" r="21361" b="15045"/>
          <a:stretch/>
        </p:blipFill>
        <p:spPr>
          <a:xfrm>
            <a:off x="658234" y="1283638"/>
            <a:ext cx="7708847" cy="4129739"/>
          </a:xfrm>
          <a:prstGeom prst="rect">
            <a:avLst/>
          </a:prstGeom>
        </p:spPr>
      </p:pic>
      <p:sp>
        <p:nvSpPr>
          <p:cNvPr id="5" name="矩形 4"/>
          <p:cNvSpPr/>
          <p:nvPr/>
        </p:nvSpPr>
        <p:spPr>
          <a:xfrm>
            <a:off x="4921562" y="102642"/>
            <a:ext cx="4222438" cy="369332"/>
          </a:xfrm>
          <a:prstGeom prst="rect">
            <a:avLst/>
          </a:prstGeom>
          <a:solidFill>
            <a:schemeClr val="accent2">
              <a:lumMod val="20000"/>
              <a:lumOff val="80000"/>
            </a:schemeClr>
          </a:solidFill>
        </p:spPr>
        <p:txBody>
          <a:bodyPr wrap="none">
            <a:spAutoFit/>
          </a:bodyPr>
          <a:lstStyle/>
          <a:p>
            <a:r>
              <a:rPr lang="en-US" altLang="zh-TW" dirty="0"/>
              <a:t>https://www.owasp.org/index.php/Top_10</a:t>
            </a:r>
            <a:endParaRPr lang="zh-TW" altLang="en-US" dirty="0"/>
          </a:p>
        </p:txBody>
      </p:sp>
      <p:sp>
        <p:nvSpPr>
          <p:cNvPr id="6" name="矩形 5"/>
          <p:cNvSpPr/>
          <p:nvPr/>
        </p:nvSpPr>
        <p:spPr>
          <a:xfrm>
            <a:off x="192178" y="5901667"/>
            <a:ext cx="8640960" cy="923330"/>
          </a:xfrm>
          <a:prstGeom prst="rect">
            <a:avLst/>
          </a:prstGeom>
          <a:solidFill>
            <a:schemeClr val="accent3">
              <a:lumMod val="20000"/>
              <a:lumOff val="80000"/>
            </a:schemeClr>
          </a:solidFill>
        </p:spPr>
        <p:txBody>
          <a:bodyPr wrap="square">
            <a:spAutoFit/>
          </a:bodyPr>
          <a:lstStyle/>
          <a:p>
            <a:r>
              <a:rPr lang="en-US" altLang="zh-TW" dirty="0"/>
              <a:t>OWASP </a:t>
            </a:r>
            <a:r>
              <a:rPr lang="en-US" altLang="zh-TW" b="1" dirty="0">
                <a:solidFill>
                  <a:srgbClr val="FF0000"/>
                </a:solidFill>
                <a:effectLst>
                  <a:outerShdw blurRad="38100" dist="38100" dir="2700000" algn="tl">
                    <a:srgbClr val="000000">
                      <a:alpha val="43137"/>
                    </a:srgbClr>
                  </a:outerShdw>
                </a:effectLst>
              </a:rPr>
              <a:t>Internet of Things </a:t>
            </a:r>
            <a:r>
              <a:rPr lang="en-US" altLang="zh-TW" dirty="0" smtClean="0"/>
              <a:t>Project:: IOT TOP 10</a:t>
            </a:r>
          </a:p>
          <a:p>
            <a:r>
              <a:rPr lang="en-US" altLang="zh-TW" dirty="0" smtClean="0"/>
              <a:t>https</a:t>
            </a:r>
            <a:r>
              <a:rPr lang="en-US" altLang="zh-TW" dirty="0"/>
              <a:t>://www.owasp.org/index.php/OWASP_Internet_of_Things_Project#tab=Top_10_IoT_Vulnerabilities__282014_29</a:t>
            </a:r>
            <a:endParaRPr lang="zh-TW" altLang="en-US" dirty="0"/>
          </a:p>
        </p:txBody>
      </p:sp>
    </p:spTree>
    <p:extLst>
      <p:ext uri="{BB962C8B-B14F-4D97-AF65-F5344CB8AC3E}">
        <p14:creationId xmlns:p14="http://schemas.microsoft.com/office/powerpoint/2010/main" val="12018630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OWASP TOP 10 2013</a:t>
            </a:r>
          </a:p>
          <a:p>
            <a:pPr algn="ctr"/>
            <a:r>
              <a:rPr lang="en-US" altLang="zh-TW" sz="6600" dirty="0" smtClean="0"/>
              <a:t>A1—Injection</a:t>
            </a:r>
            <a:r>
              <a:rPr lang="zh-TW" altLang="en-US" sz="6600" dirty="0" smtClean="0"/>
              <a:t> 之</a:t>
            </a:r>
            <a:endParaRPr lang="zh-TW" altLang="en-US" sz="6600" dirty="0"/>
          </a:p>
          <a:p>
            <a:pPr algn="ctr"/>
            <a:r>
              <a:rPr lang="en-US" altLang="zh-TW" sz="6600" dirty="0" smtClean="0">
                <a:solidFill>
                  <a:srgbClr val="FFFF00"/>
                </a:solidFill>
              </a:rPr>
              <a:t>Blind</a:t>
            </a:r>
            <a:r>
              <a:rPr lang="en-US" altLang="zh-TW" sz="6600" dirty="0" smtClean="0"/>
              <a:t> </a:t>
            </a:r>
            <a:r>
              <a:rPr lang="en-US" altLang="zh-TW" sz="6600" b="1" dirty="0" smtClean="0">
                <a:solidFill>
                  <a:srgbClr val="FFFF00"/>
                </a:solidFill>
                <a:effectLst>
                  <a:outerShdw blurRad="38100" dist="38100" dir="2700000" algn="tl">
                    <a:srgbClr val="000000">
                      <a:alpha val="43137"/>
                    </a:srgbClr>
                  </a:outerShdw>
                </a:effectLst>
              </a:rPr>
              <a:t>SQL</a:t>
            </a:r>
            <a:r>
              <a:rPr lang="en-US" altLang="zh-TW" sz="6600" dirty="0" smtClean="0"/>
              <a:t> injection</a:t>
            </a:r>
          </a:p>
          <a:p>
            <a:pPr algn="ctr"/>
            <a:r>
              <a:rPr lang="zh-TW" altLang="en-US" sz="6600" dirty="0" smtClean="0"/>
              <a:t>漏洞</a:t>
            </a:r>
            <a:r>
              <a:rPr lang="zh-TW" altLang="en-US" sz="6600" dirty="0"/>
              <a:t>實務</a:t>
            </a:r>
            <a:r>
              <a:rPr lang="zh-TW" altLang="en-US" sz="6600" dirty="0" smtClean="0"/>
              <a:t>測試</a:t>
            </a:r>
            <a:endParaRPr lang="en-US" altLang="zh-TW" sz="6600" dirty="0" smtClean="0"/>
          </a:p>
          <a:p>
            <a:pPr algn="ctr"/>
            <a:endParaRPr lang="en-US" altLang="zh-TW" sz="6600" dirty="0" smtClean="0"/>
          </a:p>
          <a:p>
            <a:pPr algn="ctr"/>
            <a:r>
              <a:rPr lang="zh-TW" altLang="en-US" sz="2800" dirty="0" smtClean="0">
                <a:solidFill>
                  <a:srgbClr val="FFFF00"/>
                </a:solidFill>
              </a:rPr>
              <a:t>稍難</a:t>
            </a:r>
            <a:r>
              <a:rPr lang="en-US" altLang="zh-TW" sz="2800" dirty="0" smtClean="0">
                <a:solidFill>
                  <a:srgbClr val="FFFF00"/>
                </a:solidFill>
              </a:rPr>
              <a:t>,</a:t>
            </a:r>
            <a:r>
              <a:rPr lang="zh-TW" altLang="en-US" sz="2800" dirty="0" smtClean="0">
                <a:solidFill>
                  <a:srgbClr val="FFFF00"/>
                </a:solidFill>
              </a:rPr>
              <a:t>可略過</a:t>
            </a:r>
            <a:r>
              <a:rPr lang="en-US" altLang="zh-TW" sz="2800" dirty="0" smtClean="0">
                <a:solidFill>
                  <a:srgbClr val="FFFF00"/>
                </a:solidFill>
              </a:rPr>
              <a:t>[</a:t>
            </a:r>
            <a:r>
              <a:rPr lang="zh-TW" altLang="en-US" sz="2800" dirty="0">
                <a:solidFill>
                  <a:srgbClr val="FFFF00"/>
                </a:solidFill>
              </a:rPr>
              <a:t>在</a:t>
            </a:r>
            <a:r>
              <a:rPr lang="zh-TW" altLang="en-US" sz="2800" dirty="0" smtClean="0">
                <a:solidFill>
                  <a:srgbClr val="FFFF00"/>
                </a:solidFill>
              </a:rPr>
              <a:t>另外一份簡報</a:t>
            </a:r>
            <a:r>
              <a:rPr lang="en-US" altLang="zh-TW" sz="2800" dirty="0" smtClean="0">
                <a:solidFill>
                  <a:srgbClr val="FFFF00"/>
                </a:solidFill>
              </a:rPr>
              <a:t>T2_1_1_BlindSQLI]</a:t>
            </a:r>
            <a:endParaRPr lang="zh-TW" altLang="en-US" sz="2800" dirty="0">
              <a:solidFill>
                <a:srgbClr val="FFFF00"/>
              </a:solidFill>
            </a:endParaRPr>
          </a:p>
        </p:txBody>
      </p:sp>
    </p:spTree>
    <p:extLst>
      <p:ext uri="{BB962C8B-B14F-4D97-AF65-F5344CB8AC3E}">
        <p14:creationId xmlns:p14="http://schemas.microsoft.com/office/powerpoint/2010/main" val="25963912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OWASP TOP 10 2013</a:t>
            </a:r>
          </a:p>
          <a:p>
            <a:pPr algn="ctr"/>
            <a:r>
              <a:rPr lang="en-US" altLang="zh-TW" sz="6600" dirty="0" smtClean="0"/>
              <a:t>A1—Injection</a:t>
            </a:r>
            <a:r>
              <a:rPr lang="zh-TW" altLang="en-US" sz="6600" dirty="0" smtClean="0"/>
              <a:t> 之</a:t>
            </a:r>
            <a:endParaRPr lang="zh-TW" altLang="en-US" sz="6600" dirty="0"/>
          </a:p>
          <a:p>
            <a:pPr algn="ctr"/>
            <a:r>
              <a:rPr lang="en-US" altLang="zh-TW" sz="6600" dirty="0" smtClean="0"/>
              <a:t>Command injection</a:t>
            </a:r>
          </a:p>
          <a:p>
            <a:pPr algn="ctr"/>
            <a:r>
              <a:rPr lang="zh-TW" altLang="en-US" sz="6600" dirty="0" smtClean="0"/>
              <a:t>漏洞</a:t>
            </a:r>
            <a:r>
              <a:rPr lang="zh-TW" altLang="en-US" sz="6600" dirty="0"/>
              <a:t>實務測試</a:t>
            </a:r>
          </a:p>
        </p:txBody>
      </p:sp>
    </p:spTree>
    <p:extLst>
      <p:ext uri="{BB962C8B-B14F-4D97-AF65-F5344CB8AC3E}">
        <p14:creationId xmlns:p14="http://schemas.microsoft.com/office/powerpoint/2010/main" val="41553592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9144000" cy="1221943"/>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a:t>DEMO::</a:t>
            </a:r>
            <a:r>
              <a:rPr lang="en-US" altLang="zh-TW" sz="4400" dirty="0">
                <a:solidFill>
                  <a:srgbClr val="FFFF00"/>
                </a:solidFill>
              </a:rPr>
              <a:t>DVWA_1.10_low</a:t>
            </a:r>
            <a:r>
              <a:rPr lang="en-US" altLang="zh-TW" sz="4400" dirty="0"/>
              <a:t> </a:t>
            </a: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046" y="1790164"/>
            <a:ext cx="6682946" cy="4480104"/>
          </a:xfrm>
          <a:prstGeom prst="rect">
            <a:avLst/>
          </a:prstGeom>
        </p:spPr>
      </p:pic>
      <p:sp>
        <p:nvSpPr>
          <p:cNvPr id="11" name="向右箭號 10"/>
          <p:cNvSpPr/>
          <p:nvPr/>
        </p:nvSpPr>
        <p:spPr>
          <a:xfrm>
            <a:off x="972916" y="3883622"/>
            <a:ext cx="840259" cy="76611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點</a:t>
            </a:r>
            <a:r>
              <a:rPr lang="zh-TW" altLang="en-US" dirty="0"/>
              <a:t>選</a:t>
            </a:r>
          </a:p>
        </p:txBody>
      </p:sp>
    </p:spTree>
    <p:extLst>
      <p:ext uri="{BB962C8B-B14F-4D97-AF65-F5344CB8AC3E}">
        <p14:creationId xmlns:p14="http://schemas.microsoft.com/office/powerpoint/2010/main" val="41270058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460" y="1362278"/>
            <a:ext cx="8486775" cy="4914900"/>
          </a:xfrm>
          <a:prstGeom prst="rect">
            <a:avLst/>
          </a:prstGeom>
        </p:spPr>
      </p:pic>
      <p:sp>
        <p:nvSpPr>
          <p:cNvPr id="8" name="矩形 7"/>
          <p:cNvSpPr/>
          <p:nvPr/>
        </p:nvSpPr>
        <p:spPr>
          <a:xfrm>
            <a:off x="0" y="0"/>
            <a:ext cx="9144000" cy="1221943"/>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smtClean="0"/>
              <a:t>DEMO</a:t>
            </a:r>
            <a:r>
              <a:rPr lang="en-US" altLang="zh-TW" sz="4400" dirty="0"/>
              <a:t>::</a:t>
            </a:r>
            <a:r>
              <a:rPr lang="en-US" altLang="zh-TW" sz="4400" dirty="0">
                <a:solidFill>
                  <a:srgbClr val="FFFF00"/>
                </a:solidFill>
              </a:rPr>
              <a:t>DVWA_1.10_low </a:t>
            </a:r>
            <a:endParaRPr lang="en-US" altLang="zh-TW" sz="4400" dirty="0" smtClean="0">
              <a:solidFill>
                <a:srgbClr val="FFFF00"/>
              </a:solidFill>
            </a:endParaRPr>
          </a:p>
          <a:p>
            <a:r>
              <a:rPr lang="zh-TW" altLang="en-US" sz="2800" dirty="0" smtClean="0"/>
              <a:t>正常輸</a:t>
            </a:r>
            <a:r>
              <a:rPr lang="zh-TW" altLang="en-US" sz="2800" dirty="0"/>
              <a:t>入</a:t>
            </a:r>
            <a:endParaRPr lang="zh-TW" altLang="en-US" sz="2800" b="1" dirty="0" smtClean="0">
              <a:solidFill>
                <a:srgbClr val="FFFF00"/>
              </a:solidFill>
              <a:effectLst>
                <a:outerShdw blurRad="38100" dist="38100" dir="2700000" algn="tl">
                  <a:srgbClr val="000000">
                    <a:alpha val="43137"/>
                  </a:srgbClr>
                </a:outerShdw>
              </a:effectLst>
            </a:endParaRPr>
          </a:p>
        </p:txBody>
      </p:sp>
      <p:sp>
        <p:nvSpPr>
          <p:cNvPr id="4" name="矩形 3"/>
          <p:cNvSpPr/>
          <p:nvPr/>
        </p:nvSpPr>
        <p:spPr>
          <a:xfrm>
            <a:off x="4138083" y="2626149"/>
            <a:ext cx="1176925"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TW" altLang="en-US" dirty="0"/>
              <a:t>168.95.1.1</a:t>
            </a:r>
          </a:p>
        </p:txBody>
      </p:sp>
      <p:sp>
        <p:nvSpPr>
          <p:cNvPr id="2" name="矩形 1"/>
          <p:cNvSpPr/>
          <p:nvPr/>
        </p:nvSpPr>
        <p:spPr>
          <a:xfrm>
            <a:off x="2397210" y="3319849"/>
            <a:ext cx="4415481" cy="1425146"/>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向左箭號 4"/>
          <p:cNvSpPr/>
          <p:nvPr/>
        </p:nvSpPr>
        <p:spPr>
          <a:xfrm>
            <a:off x="6491416" y="3469620"/>
            <a:ext cx="2233819" cy="700216"/>
          </a:xfrm>
          <a:prstGeom prst="lef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effectLst>
                  <a:outerShdw blurRad="38100" dist="38100" dir="2700000" algn="tl">
                    <a:srgbClr val="000000">
                      <a:alpha val="43137"/>
                    </a:srgbClr>
                  </a:outerShdw>
                </a:effectLst>
              </a:rPr>
              <a:t>執行 </a:t>
            </a:r>
            <a:r>
              <a:rPr lang="en-US" altLang="zh-TW" b="1" dirty="0" smtClean="0">
                <a:solidFill>
                  <a:schemeClr val="tx1"/>
                </a:solidFill>
                <a:effectLst>
                  <a:outerShdw blurRad="38100" dist="38100" dir="2700000" algn="tl">
                    <a:srgbClr val="000000">
                      <a:alpha val="43137"/>
                    </a:srgbClr>
                  </a:outerShdw>
                </a:effectLst>
              </a:rPr>
              <a:t>ping –c4  IP</a:t>
            </a:r>
            <a:endParaRPr lang="zh-TW" altLang="en-US"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6966125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968" y="1456185"/>
            <a:ext cx="8382000" cy="4924425"/>
          </a:xfrm>
          <a:prstGeom prst="rect">
            <a:avLst/>
          </a:prstGeom>
        </p:spPr>
      </p:pic>
      <p:sp>
        <p:nvSpPr>
          <p:cNvPr id="8" name="矩形 7"/>
          <p:cNvSpPr/>
          <p:nvPr/>
        </p:nvSpPr>
        <p:spPr>
          <a:xfrm>
            <a:off x="0" y="0"/>
            <a:ext cx="9144000" cy="1221943"/>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smtClean="0"/>
              <a:t>DEMO</a:t>
            </a:r>
            <a:r>
              <a:rPr lang="en-US" altLang="zh-TW" sz="4400" dirty="0"/>
              <a:t>::</a:t>
            </a:r>
            <a:r>
              <a:rPr lang="en-US" altLang="zh-TW" sz="4400" dirty="0">
                <a:solidFill>
                  <a:srgbClr val="FFFF00"/>
                </a:solidFill>
              </a:rPr>
              <a:t>DVWA_1.10_low </a:t>
            </a:r>
            <a:endParaRPr lang="en-US" altLang="zh-TW" sz="4400" dirty="0" smtClean="0">
              <a:solidFill>
                <a:srgbClr val="FFFF00"/>
              </a:solidFill>
            </a:endParaRPr>
          </a:p>
          <a:p>
            <a:r>
              <a:rPr lang="zh-TW" altLang="en-US" sz="2800" dirty="0" smtClean="0"/>
              <a:t>不正常輸</a:t>
            </a:r>
            <a:r>
              <a:rPr lang="zh-TW" altLang="en-US" sz="2800" dirty="0"/>
              <a:t>入</a:t>
            </a:r>
            <a:endParaRPr lang="zh-TW" altLang="en-US" sz="2800" b="1" dirty="0" smtClean="0">
              <a:solidFill>
                <a:srgbClr val="FFFF00"/>
              </a:solidFill>
              <a:effectLst>
                <a:outerShdw blurRad="38100" dist="38100" dir="2700000" algn="tl">
                  <a:srgbClr val="000000">
                    <a:alpha val="43137"/>
                  </a:srgbClr>
                </a:outerShdw>
              </a:effectLst>
            </a:endParaRPr>
          </a:p>
        </p:txBody>
      </p:sp>
      <p:sp>
        <p:nvSpPr>
          <p:cNvPr id="4" name="矩形 3"/>
          <p:cNvSpPr/>
          <p:nvPr/>
        </p:nvSpPr>
        <p:spPr>
          <a:xfrm>
            <a:off x="4215356" y="2690543"/>
            <a:ext cx="2077492"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TW" dirty="0"/>
              <a:t>168.95.1.1 </a:t>
            </a:r>
            <a:r>
              <a:rPr lang="en-US" altLang="zh-TW" b="1" dirty="0">
                <a:solidFill>
                  <a:srgbClr val="FF0000"/>
                </a:solidFill>
                <a:effectLst>
                  <a:outerShdw blurRad="38100" dist="38100" dir="2700000" algn="tl">
                    <a:srgbClr val="000000">
                      <a:alpha val="43137"/>
                    </a:srgbClr>
                  </a:outerShdw>
                </a:effectLst>
              </a:rPr>
              <a:t>|</a:t>
            </a:r>
            <a:r>
              <a:rPr lang="en-US" altLang="zh-TW" dirty="0"/>
              <a:t> </a:t>
            </a:r>
            <a:r>
              <a:rPr lang="en-US" altLang="zh-TW" dirty="0" err="1"/>
              <a:t>ifconfig</a:t>
            </a:r>
            <a:endParaRPr lang="zh-TW" altLang="en-US" dirty="0"/>
          </a:p>
        </p:txBody>
      </p:sp>
      <p:sp>
        <p:nvSpPr>
          <p:cNvPr id="6" name="矩形 5"/>
          <p:cNvSpPr/>
          <p:nvPr/>
        </p:nvSpPr>
        <p:spPr>
          <a:xfrm>
            <a:off x="5776871" y="1037277"/>
            <a:ext cx="2883097" cy="646331"/>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TW" altLang="en-US" dirty="0" smtClean="0"/>
              <a:t>同學執行看看</a:t>
            </a:r>
            <a:endParaRPr lang="en-US" altLang="zh-TW" dirty="0" smtClean="0"/>
          </a:p>
          <a:p>
            <a:r>
              <a:rPr lang="en-US" altLang="zh-TW" dirty="0" smtClean="0"/>
              <a:t>168.95.1.1 </a:t>
            </a:r>
            <a:r>
              <a:rPr lang="en-US" altLang="zh-TW" b="1" dirty="0">
                <a:solidFill>
                  <a:srgbClr val="FF0000"/>
                </a:solidFill>
                <a:effectLst>
                  <a:outerShdw blurRad="38100" dist="38100" dir="2700000" algn="tl">
                    <a:srgbClr val="000000">
                      <a:alpha val="43137"/>
                    </a:srgbClr>
                  </a:outerShdw>
                </a:effectLst>
              </a:rPr>
              <a:t>|</a:t>
            </a:r>
            <a:r>
              <a:rPr lang="en-US" altLang="zh-TW" dirty="0"/>
              <a:t> </a:t>
            </a:r>
            <a:r>
              <a:rPr lang="en-US" altLang="zh-TW" dirty="0" smtClean="0"/>
              <a:t>cat /</a:t>
            </a:r>
            <a:r>
              <a:rPr lang="en-US" altLang="zh-TW" dirty="0" err="1" smtClean="0"/>
              <a:t>etc</a:t>
            </a:r>
            <a:r>
              <a:rPr lang="en-US" altLang="zh-TW" dirty="0" smtClean="0"/>
              <a:t>/</a:t>
            </a:r>
            <a:r>
              <a:rPr lang="en-US" altLang="zh-TW" dirty="0" err="1" smtClean="0"/>
              <a:t>passwd</a:t>
            </a:r>
            <a:endParaRPr lang="zh-TW" altLang="en-US" dirty="0"/>
          </a:p>
        </p:txBody>
      </p:sp>
    </p:spTree>
    <p:extLst>
      <p:ext uri="{BB962C8B-B14F-4D97-AF65-F5344CB8AC3E}">
        <p14:creationId xmlns:p14="http://schemas.microsoft.com/office/powerpoint/2010/main" val="1166862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70" y="339306"/>
            <a:ext cx="6629888" cy="6260628"/>
          </a:xfrm>
          <a:prstGeom prst="rect">
            <a:avLst/>
          </a:prstGeom>
        </p:spPr>
      </p:pic>
      <p:sp>
        <p:nvSpPr>
          <p:cNvPr id="5" name="矩形 4"/>
          <p:cNvSpPr/>
          <p:nvPr/>
        </p:nvSpPr>
        <p:spPr>
          <a:xfrm>
            <a:off x="4761779" y="2208993"/>
            <a:ext cx="1338828"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TW" altLang="en-US" dirty="0"/>
              <a:t>未</a:t>
            </a:r>
            <a:r>
              <a:rPr lang="zh-TW" altLang="en-US" dirty="0" smtClean="0"/>
              <a:t>過濾</a:t>
            </a:r>
            <a:r>
              <a:rPr lang="zh-TW" altLang="en-US" dirty="0"/>
              <a:t>字串</a:t>
            </a:r>
          </a:p>
        </p:txBody>
      </p:sp>
      <p:sp>
        <p:nvSpPr>
          <p:cNvPr id="6" name="矩形 5"/>
          <p:cNvSpPr/>
          <p:nvPr/>
        </p:nvSpPr>
        <p:spPr>
          <a:xfrm>
            <a:off x="974523" y="4448012"/>
            <a:ext cx="5733535" cy="362465"/>
          </a:xfrm>
          <a:prstGeom prst="rect">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向左箭號 6"/>
          <p:cNvSpPr/>
          <p:nvPr/>
        </p:nvSpPr>
        <p:spPr>
          <a:xfrm>
            <a:off x="6708058" y="4279136"/>
            <a:ext cx="2233819" cy="700216"/>
          </a:xfrm>
          <a:prstGeom prst="lef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effectLst>
                  <a:outerShdw blurRad="38100" dist="38100" dir="2700000" algn="tl">
                    <a:srgbClr val="000000">
                      <a:alpha val="43137"/>
                    </a:srgbClr>
                  </a:outerShdw>
                </a:effectLst>
              </a:rPr>
              <a:t>執行 </a:t>
            </a:r>
            <a:r>
              <a:rPr lang="en-US" altLang="zh-TW" b="1" dirty="0" smtClean="0">
                <a:solidFill>
                  <a:schemeClr val="tx1"/>
                </a:solidFill>
                <a:effectLst>
                  <a:outerShdw blurRad="38100" dist="38100" dir="2700000" algn="tl">
                    <a:srgbClr val="000000">
                      <a:alpha val="43137"/>
                    </a:srgbClr>
                  </a:outerShdw>
                </a:effectLst>
              </a:rPr>
              <a:t>ping –c4  IP</a:t>
            </a:r>
            <a:endParaRPr lang="zh-TW" altLang="en-US" b="1" dirty="0">
              <a:solidFill>
                <a:schemeClr val="tx1"/>
              </a:solidFill>
              <a:effectLst>
                <a:outerShdw blurRad="38100" dist="38100" dir="2700000" algn="tl">
                  <a:srgbClr val="000000">
                    <a:alpha val="43137"/>
                  </a:srgbClr>
                </a:outerShdw>
              </a:effectLst>
            </a:endParaRPr>
          </a:p>
        </p:txBody>
      </p:sp>
      <p:sp>
        <p:nvSpPr>
          <p:cNvPr id="2" name="矩形 1"/>
          <p:cNvSpPr/>
          <p:nvPr/>
        </p:nvSpPr>
        <p:spPr>
          <a:xfrm>
            <a:off x="4401463" y="5089250"/>
            <a:ext cx="4458144" cy="523220"/>
          </a:xfrm>
          <a:prstGeom prst="rect">
            <a:avLst/>
          </a:prstGeom>
          <a:solidFill>
            <a:schemeClr val="accent6">
              <a:lumMod val="20000"/>
              <a:lumOff val="80000"/>
            </a:schemeClr>
          </a:solidFill>
        </p:spPr>
        <p:txBody>
          <a:bodyPr wrap="none">
            <a:spAutoFit/>
          </a:bodyPr>
          <a:lstStyle/>
          <a:p>
            <a:r>
              <a:rPr lang="en-US" altLang="zh-TW" sz="2800" b="1" dirty="0">
                <a:effectLst>
                  <a:outerShdw blurRad="38100" dist="38100" dir="2700000" algn="tl">
                    <a:srgbClr val="000000">
                      <a:alpha val="43137"/>
                    </a:srgbClr>
                  </a:outerShdw>
                </a:effectLst>
              </a:rPr>
              <a:t>ping –c4 </a:t>
            </a:r>
            <a:r>
              <a:rPr lang="en-US" altLang="zh-TW" sz="2800" dirty="0" smtClean="0"/>
              <a:t>168.95.1.1 </a:t>
            </a:r>
            <a:r>
              <a:rPr lang="en-US" altLang="zh-TW" sz="2800" b="1" dirty="0">
                <a:solidFill>
                  <a:srgbClr val="FF0000"/>
                </a:solidFill>
                <a:effectLst>
                  <a:outerShdw blurRad="38100" dist="38100" dir="2700000" algn="tl">
                    <a:srgbClr val="000000">
                      <a:alpha val="43137"/>
                    </a:srgbClr>
                  </a:outerShdw>
                </a:effectLst>
              </a:rPr>
              <a:t>|</a:t>
            </a:r>
            <a:r>
              <a:rPr lang="en-US" altLang="zh-TW" sz="2800" dirty="0"/>
              <a:t> </a:t>
            </a:r>
            <a:r>
              <a:rPr lang="en-US" altLang="zh-TW" sz="2800" dirty="0" err="1"/>
              <a:t>ifconfig</a:t>
            </a:r>
            <a:endParaRPr lang="zh-TW" altLang="en-US" sz="2800" dirty="0"/>
          </a:p>
        </p:txBody>
      </p:sp>
      <p:sp>
        <p:nvSpPr>
          <p:cNvPr id="3" name="向下箭號 2"/>
          <p:cNvSpPr/>
          <p:nvPr/>
        </p:nvSpPr>
        <p:spPr>
          <a:xfrm>
            <a:off x="5431193" y="4909751"/>
            <a:ext cx="310580" cy="27184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731440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9144000" cy="122194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a:t>DEMO::</a:t>
            </a:r>
            <a:r>
              <a:rPr lang="en-US" altLang="zh-TW" sz="4400" dirty="0">
                <a:solidFill>
                  <a:srgbClr val="FFFF00"/>
                </a:solidFill>
              </a:rPr>
              <a:t>DVWA_1.10_Medium</a:t>
            </a:r>
          </a:p>
          <a:p>
            <a:r>
              <a:rPr lang="zh-TW" altLang="en-US" sz="2800" dirty="0"/>
              <a:t>不正常輸入</a:t>
            </a:r>
            <a:endParaRPr lang="zh-TW" altLang="en-US" sz="2800" b="1" dirty="0">
              <a:solidFill>
                <a:srgbClr val="FFFF00"/>
              </a:solidFill>
              <a:effectLst>
                <a:outerShdw blurRad="38100" dist="38100" dir="2700000" algn="tl">
                  <a:srgbClr val="000000">
                    <a:alpha val="43137"/>
                  </a:srgbClr>
                </a:outerShdw>
              </a:effectLst>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847" y="1668954"/>
            <a:ext cx="8382000" cy="4962525"/>
          </a:xfrm>
          <a:prstGeom prst="rect">
            <a:avLst/>
          </a:prstGeom>
        </p:spPr>
      </p:pic>
      <p:sp>
        <p:nvSpPr>
          <p:cNvPr id="4" name="矩形 3"/>
          <p:cNvSpPr/>
          <p:nvPr/>
        </p:nvSpPr>
        <p:spPr>
          <a:xfrm>
            <a:off x="4089851" y="2909484"/>
            <a:ext cx="1582484"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TW" altLang="en-US" dirty="0"/>
              <a:t>168.95.1.1 &amp; ls</a:t>
            </a:r>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335" y="3725827"/>
            <a:ext cx="3295650" cy="2228850"/>
          </a:xfrm>
          <a:prstGeom prst="rect">
            <a:avLst/>
          </a:prstGeom>
        </p:spPr>
      </p:pic>
      <p:sp>
        <p:nvSpPr>
          <p:cNvPr id="7" name="矩形 6"/>
          <p:cNvSpPr/>
          <p:nvPr/>
        </p:nvSpPr>
        <p:spPr>
          <a:xfrm>
            <a:off x="5950039" y="5236108"/>
            <a:ext cx="1777285" cy="7185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7778753" y="5410726"/>
            <a:ext cx="1107996"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TW" altLang="en-US" dirty="0"/>
              <a:t>過濾字串</a:t>
            </a:r>
          </a:p>
        </p:txBody>
      </p:sp>
    </p:spTree>
    <p:extLst>
      <p:ext uri="{BB962C8B-B14F-4D97-AF65-F5344CB8AC3E}">
        <p14:creationId xmlns:p14="http://schemas.microsoft.com/office/powerpoint/2010/main" val="42450017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9144000" cy="122194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a:t>DEMO::</a:t>
            </a:r>
            <a:r>
              <a:rPr lang="en-US" altLang="zh-TW" sz="4400" dirty="0">
                <a:solidFill>
                  <a:srgbClr val="FFFF00"/>
                </a:solidFill>
              </a:rPr>
              <a:t>DVWA_1.10_HIGH</a:t>
            </a:r>
          </a:p>
          <a:p>
            <a:r>
              <a:rPr lang="zh-TW" altLang="en-US" sz="2800" dirty="0"/>
              <a:t>不正常輸入</a:t>
            </a:r>
            <a:endParaRPr lang="zh-TW" altLang="en-US" sz="2800" b="1" dirty="0">
              <a:solidFill>
                <a:srgbClr val="FFFF00"/>
              </a:solidFill>
              <a:effectLst>
                <a:outerShdw blurRad="38100" dist="38100" dir="2700000" algn="tl">
                  <a:srgbClr val="000000">
                    <a:alpha val="43137"/>
                  </a:srgbClr>
                </a:outerShdw>
              </a:effectLst>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14" y="1518298"/>
            <a:ext cx="8410575" cy="5057775"/>
          </a:xfrm>
          <a:prstGeom prst="rect">
            <a:avLst/>
          </a:prstGeom>
        </p:spPr>
      </p:pic>
      <p:pic>
        <p:nvPicPr>
          <p:cNvPr id="7" name="圖片 6"/>
          <p:cNvPicPr>
            <a:picLocks noChangeAspect="1"/>
          </p:cNvPicPr>
          <p:nvPr/>
        </p:nvPicPr>
        <p:blipFill rotWithShape="1">
          <a:blip r:embed="rId3">
            <a:extLst>
              <a:ext uri="{28A0092B-C50C-407E-A947-70E740481C1C}">
                <a14:useLocalDpi xmlns:a14="http://schemas.microsoft.com/office/drawing/2010/main" val="0"/>
              </a:ext>
            </a:extLst>
          </a:blip>
          <a:srcRect r="45550"/>
          <a:stretch/>
        </p:blipFill>
        <p:spPr>
          <a:xfrm>
            <a:off x="5821251" y="2537473"/>
            <a:ext cx="3200007" cy="4038600"/>
          </a:xfrm>
          <a:prstGeom prst="rect">
            <a:avLst/>
          </a:prstGeom>
        </p:spPr>
      </p:pic>
      <p:sp>
        <p:nvSpPr>
          <p:cNvPr id="5" name="矩形 4"/>
          <p:cNvSpPr/>
          <p:nvPr/>
        </p:nvSpPr>
        <p:spPr>
          <a:xfrm>
            <a:off x="3879722" y="2857967"/>
            <a:ext cx="2826992"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TW" altLang="en-US" dirty="0"/>
              <a:t>168.95.1.1 |cat /etc/passwd</a:t>
            </a:r>
          </a:p>
        </p:txBody>
      </p:sp>
      <p:sp>
        <p:nvSpPr>
          <p:cNvPr id="9" name="矩形 8"/>
          <p:cNvSpPr/>
          <p:nvPr/>
        </p:nvSpPr>
        <p:spPr>
          <a:xfrm>
            <a:off x="6110996" y="4047185"/>
            <a:ext cx="1796632" cy="16967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7978591" y="4710915"/>
            <a:ext cx="1107996"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TW" altLang="en-US" dirty="0"/>
              <a:t>過濾字串</a:t>
            </a:r>
          </a:p>
        </p:txBody>
      </p:sp>
      <p:sp>
        <p:nvSpPr>
          <p:cNvPr id="11" name="矩形 10"/>
          <p:cNvSpPr/>
          <p:nvPr/>
        </p:nvSpPr>
        <p:spPr>
          <a:xfrm>
            <a:off x="4942747" y="2892520"/>
            <a:ext cx="286076" cy="3347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p:cNvCxnSpPr/>
          <p:nvPr/>
        </p:nvCxnSpPr>
        <p:spPr>
          <a:xfrm flipH="1" flipV="1">
            <a:off x="5125793" y="3220078"/>
            <a:ext cx="167425" cy="6039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4858128" y="3756269"/>
            <a:ext cx="1107996" cy="36933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zh-TW" altLang="en-US" dirty="0"/>
              <a:t>沒有空白</a:t>
            </a:r>
          </a:p>
        </p:txBody>
      </p:sp>
    </p:spTree>
    <p:extLst>
      <p:ext uri="{BB962C8B-B14F-4D97-AF65-F5344CB8AC3E}">
        <p14:creationId xmlns:p14="http://schemas.microsoft.com/office/powerpoint/2010/main" val="29573163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https://www.owasp.org/index.php</a:t>
            </a:r>
            <a:r>
              <a:rPr lang="en-US" altLang="zh-TW" dirty="0" smtClean="0"/>
              <a:t>/</a:t>
            </a:r>
            <a:br>
              <a:rPr lang="en-US" altLang="zh-TW" dirty="0" smtClean="0"/>
            </a:br>
            <a:r>
              <a:rPr lang="en-US" altLang="zh-TW" b="1" dirty="0" smtClean="0">
                <a:solidFill>
                  <a:srgbClr val="FF0000"/>
                </a:solidFill>
                <a:effectLst>
                  <a:outerShdw blurRad="38100" dist="38100" dir="2700000" algn="tl">
                    <a:srgbClr val="000000">
                      <a:alpha val="43137"/>
                    </a:srgbClr>
                  </a:outerShdw>
                </a:effectLst>
              </a:rPr>
              <a:t>Mobile</a:t>
            </a:r>
            <a:r>
              <a:rPr lang="en-US" altLang="zh-TW" dirty="0" smtClean="0"/>
              <a:t>_Top_10_2012</a:t>
            </a:r>
            <a:endParaRPr lang="zh-TW" altLang="en-US" dirty="0"/>
          </a:p>
        </p:txBody>
      </p:sp>
      <p:pic>
        <p:nvPicPr>
          <p:cNvPr id="4" name="內容版面配置區 3"/>
          <p:cNvPicPr>
            <a:picLocks noGrp="1" noChangeAspect="1"/>
          </p:cNvPicPr>
          <p:nvPr>
            <p:ph idx="1"/>
          </p:nvPr>
        </p:nvPicPr>
        <p:blipFill rotWithShape="1">
          <a:blip r:embed="rId2"/>
          <a:srcRect l="2187" t="14951" r="1901" b="10272"/>
          <a:stretch/>
        </p:blipFill>
        <p:spPr>
          <a:xfrm>
            <a:off x="363271" y="1700808"/>
            <a:ext cx="8334330" cy="4464496"/>
          </a:xfrm>
          <a:prstGeom prst="rect">
            <a:avLst/>
          </a:prstGeom>
        </p:spPr>
      </p:pic>
    </p:spTree>
    <p:extLst>
      <p:ext uri="{BB962C8B-B14F-4D97-AF65-F5344CB8AC3E}">
        <p14:creationId xmlns:p14="http://schemas.microsoft.com/office/powerpoint/2010/main" val="19850343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OWASP</a:t>
            </a:r>
            <a:r>
              <a:rPr lang="zh-TW" altLang="en-US" dirty="0" smtClean="0"/>
              <a:t> </a:t>
            </a:r>
            <a:r>
              <a:rPr lang="en-US" altLang="zh-TW" dirty="0" smtClean="0"/>
              <a:t>TOP</a:t>
            </a:r>
            <a:r>
              <a:rPr lang="zh-TW" altLang="en-US" dirty="0" smtClean="0"/>
              <a:t> </a:t>
            </a:r>
            <a:r>
              <a:rPr lang="en-US" altLang="zh-TW" dirty="0" smtClean="0"/>
              <a:t>TEN</a:t>
            </a:r>
            <a:endParaRPr lang="zh-TW" altLang="en-US" dirty="0"/>
          </a:p>
        </p:txBody>
      </p:sp>
      <p:sp>
        <p:nvSpPr>
          <p:cNvPr id="4" name="投影片編號版面配置區 3"/>
          <p:cNvSpPr>
            <a:spLocks noGrp="1"/>
          </p:cNvSpPr>
          <p:nvPr>
            <p:ph type="sldNum" sz="quarter" idx="10"/>
          </p:nvPr>
        </p:nvSpPr>
        <p:spPr/>
        <p:txBody>
          <a:bodyPr/>
          <a:lstStyle/>
          <a:p>
            <a:fld id="{F29CC629-417B-4F3F-998F-52BCF80DBE1E}" type="slidenum">
              <a:rPr lang="zh-TW" altLang="en-US" smtClean="0"/>
              <a:pPr/>
              <a:t>8</a:t>
            </a:fld>
            <a:endParaRPr lang="zh-TW" altLang="en-US"/>
          </a:p>
        </p:txBody>
      </p:sp>
      <p:graphicFrame>
        <p:nvGraphicFramePr>
          <p:cNvPr id="8" name="表格 7"/>
          <p:cNvGraphicFramePr>
            <a:graphicFrameLocks noGrp="1"/>
          </p:cNvGraphicFramePr>
          <p:nvPr>
            <p:extLst/>
          </p:nvPr>
        </p:nvGraphicFramePr>
        <p:xfrm>
          <a:off x="4572000" y="1268758"/>
          <a:ext cx="4464496" cy="5029434"/>
        </p:xfrm>
        <a:graphic>
          <a:graphicData uri="http://schemas.openxmlformats.org/drawingml/2006/table">
            <a:tbl>
              <a:tblPr firstRow="1" bandRow="1">
                <a:tableStyleId>{2A488322-F2BA-4B5B-9748-0D474271808F}</a:tableStyleId>
              </a:tblPr>
              <a:tblGrid>
                <a:gridCol w="649402"/>
                <a:gridCol w="3815094"/>
              </a:tblGrid>
              <a:tr h="403904">
                <a:tc gridSpan="2">
                  <a:txBody>
                    <a:bodyPr/>
                    <a:lstStyle/>
                    <a:p>
                      <a:pPr algn="ctr"/>
                      <a:r>
                        <a:rPr lang="en-US" altLang="zh-TW" dirty="0" smtClean="0"/>
                        <a:t>OWASP Top 10</a:t>
                      </a:r>
                      <a:r>
                        <a:rPr lang="zh-TW" altLang="en-US" dirty="0" smtClean="0"/>
                        <a:t> </a:t>
                      </a:r>
                      <a:r>
                        <a:rPr lang="en-US" altLang="zh-TW" dirty="0" smtClean="0"/>
                        <a:t>-</a:t>
                      </a:r>
                      <a:r>
                        <a:rPr lang="zh-TW" altLang="en-US" dirty="0" smtClean="0"/>
                        <a:t> </a:t>
                      </a:r>
                      <a:r>
                        <a:rPr lang="en-US" altLang="zh-TW" dirty="0" smtClean="0"/>
                        <a:t>2007</a:t>
                      </a:r>
                      <a:endParaRPr lang="zh-TW" altLang="en-US" dirty="0">
                        <a:solidFill>
                          <a:schemeClr val="bg1"/>
                        </a:solidFill>
                      </a:endParaRPr>
                    </a:p>
                  </a:txBody>
                  <a:tcPr/>
                </a:tc>
                <a:tc hMerge="1">
                  <a:txBody>
                    <a:bodyPr/>
                    <a:lstStyle/>
                    <a:p>
                      <a:endParaRPr lang="zh-TW" altLang="en-US" dirty="0"/>
                    </a:p>
                  </a:txBody>
                  <a:tcPr/>
                </a:tc>
              </a:tr>
              <a:tr h="403904">
                <a:tc>
                  <a:txBody>
                    <a:bodyPr/>
                    <a:lstStyle/>
                    <a:p>
                      <a:r>
                        <a:rPr lang="en-US" altLang="zh-TW" b="1" dirty="0" smtClean="0">
                          <a:solidFill>
                            <a:schemeClr val="tx1"/>
                          </a:solidFill>
                          <a:effectLst>
                            <a:outerShdw blurRad="38100" dist="38100" dir="2700000" algn="tl">
                              <a:srgbClr val="000000">
                                <a:alpha val="43137"/>
                              </a:srgbClr>
                            </a:outerShdw>
                          </a:effectLst>
                        </a:rPr>
                        <a:t>A1</a:t>
                      </a:r>
                      <a:endParaRPr lang="zh-TW" altLang="en-US" b="1" dirty="0">
                        <a:solidFill>
                          <a:schemeClr val="tx1"/>
                        </a:solidFill>
                        <a:effectLst>
                          <a:outerShdw blurRad="38100" dist="38100" dir="2700000" algn="tl">
                            <a:srgbClr val="000000">
                              <a:alpha val="43137"/>
                            </a:srgbClr>
                          </a:outerShdw>
                        </a:effectLst>
                      </a:endParaRPr>
                    </a:p>
                  </a:txBody>
                  <a:tcPr/>
                </a:tc>
                <a:tc>
                  <a:txBody>
                    <a:bodyPr/>
                    <a:lstStyle/>
                    <a:p>
                      <a:r>
                        <a:rPr lang="en-US" altLang="zh-TW" b="1" dirty="0" smtClean="0">
                          <a:solidFill>
                            <a:schemeClr val="tx1"/>
                          </a:solidFill>
                          <a:effectLst>
                            <a:outerShdw blurRad="38100" dist="38100" dir="2700000" algn="tl">
                              <a:srgbClr val="000000">
                                <a:alpha val="43137"/>
                              </a:srgbClr>
                            </a:outerShdw>
                          </a:effectLst>
                        </a:rPr>
                        <a:t>Cross</a:t>
                      </a:r>
                      <a:r>
                        <a:rPr lang="en-US" altLang="zh-TW" b="1" baseline="0" dirty="0" smtClean="0">
                          <a:solidFill>
                            <a:schemeClr val="tx1"/>
                          </a:solidFill>
                          <a:effectLst>
                            <a:outerShdw blurRad="38100" dist="38100" dir="2700000" algn="tl">
                              <a:srgbClr val="000000">
                                <a:alpha val="43137"/>
                              </a:srgbClr>
                            </a:outerShdw>
                          </a:effectLst>
                        </a:rPr>
                        <a:t> Site Scripting (XSS)</a:t>
                      </a:r>
                      <a:endParaRPr lang="zh-TW" altLang="en-US" b="1" dirty="0">
                        <a:solidFill>
                          <a:schemeClr val="tx1"/>
                        </a:solidFill>
                        <a:effectLst>
                          <a:outerShdw blurRad="38100" dist="38100" dir="2700000" algn="tl">
                            <a:srgbClr val="000000">
                              <a:alpha val="43137"/>
                            </a:srgbClr>
                          </a:outerShdw>
                        </a:effectLst>
                      </a:endParaRPr>
                    </a:p>
                  </a:txBody>
                  <a:tcPr/>
                </a:tc>
              </a:tr>
              <a:tr h="403904">
                <a:tc>
                  <a:txBody>
                    <a:bodyPr/>
                    <a:lstStyle/>
                    <a:p>
                      <a:r>
                        <a:rPr lang="en-US" altLang="zh-TW" b="1" dirty="0" smtClean="0">
                          <a:solidFill>
                            <a:schemeClr val="tx1"/>
                          </a:solidFill>
                          <a:effectLst>
                            <a:outerShdw blurRad="38100" dist="38100" dir="2700000" algn="tl">
                              <a:srgbClr val="000000">
                                <a:alpha val="43137"/>
                              </a:srgbClr>
                            </a:outerShdw>
                          </a:effectLst>
                        </a:rPr>
                        <a:t>A2</a:t>
                      </a:r>
                      <a:endParaRPr lang="zh-TW" altLang="en-US" b="1" dirty="0">
                        <a:solidFill>
                          <a:schemeClr val="tx1"/>
                        </a:solidFill>
                        <a:effectLst>
                          <a:outerShdw blurRad="38100" dist="38100" dir="2700000" algn="tl">
                            <a:srgbClr val="000000">
                              <a:alpha val="43137"/>
                            </a:srgbClr>
                          </a:outerShdw>
                        </a:effectLst>
                      </a:endParaRPr>
                    </a:p>
                  </a:txBody>
                  <a:tcPr/>
                </a:tc>
                <a:tc>
                  <a:txBody>
                    <a:bodyPr/>
                    <a:lstStyle/>
                    <a:p>
                      <a:r>
                        <a:rPr lang="en-US" altLang="zh-TW" b="1" dirty="0" smtClean="0">
                          <a:solidFill>
                            <a:schemeClr val="tx1"/>
                          </a:solidFill>
                          <a:effectLst>
                            <a:outerShdw blurRad="38100" dist="38100" dir="2700000" algn="tl">
                              <a:srgbClr val="000000">
                                <a:alpha val="43137"/>
                              </a:srgbClr>
                            </a:outerShdw>
                          </a:effectLst>
                        </a:rPr>
                        <a:t>Injection Flaws</a:t>
                      </a:r>
                      <a:endParaRPr lang="zh-TW" altLang="en-US" b="1" dirty="0">
                        <a:solidFill>
                          <a:schemeClr val="tx1"/>
                        </a:solidFill>
                        <a:effectLst>
                          <a:outerShdw blurRad="38100" dist="38100" dir="2700000" algn="tl">
                            <a:srgbClr val="000000">
                              <a:alpha val="43137"/>
                            </a:srgbClr>
                          </a:outerShdw>
                        </a:effectLst>
                      </a:endParaRPr>
                    </a:p>
                  </a:txBody>
                  <a:tcPr/>
                </a:tc>
              </a:tr>
              <a:tr h="403904">
                <a:tc>
                  <a:txBody>
                    <a:bodyPr/>
                    <a:lstStyle/>
                    <a:p>
                      <a:r>
                        <a:rPr lang="en-US" altLang="zh-TW" dirty="0" smtClean="0">
                          <a:solidFill>
                            <a:schemeClr val="tx1"/>
                          </a:solidFill>
                        </a:rPr>
                        <a:t>A3</a:t>
                      </a:r>
                    </a:p>
                  </a:txBody>
                  <a:tcPr/>
                </a:tc>
                <a:tc>
                  <a:txBody>
                    <a:bodyPr/>
                    <a:lstStyle/>
                    <a:p>
                      <a:r>
                        <a:rPr lang="en-US" altLang="zh-TW" dirty="0" smtClean="0">
                          <a:solidFill>
                            <a:schemeClr val="tx1"/>
                          </a:solidFill>
                        </a:rPr>
                        <a:t>Malicious File</a:t>
                      </a:r>
                      <a:r>
                        <a:rPr lang="en-US" altLang="zh-TW" baseline="0" dirty="0" smtClean="0">
                          <a:solidFill>
                            <a:schemeClr val="tx1"/>
                          </a:solidFill>
                        </a:rPr>
                        <a:t> Execution</a:t>
                      </a:r>
                      <a:endParaRPr lang="en-US" altLang="zh-TW" dirty="0" smtClean="0">
                        <a:solidFill>
                          <a:schemeClr val="tx1"/>
                        </a:solidFill>
                      </a:endParaRPr>
                    </a:p>
                  </a:txBody>
                  <a:tcPr/>
                </a:tc>
              </a:tr>
              <a:tr h="403904">
                <a:tc>
                  <a:txBody>
                    <a:bodyPr/>
                    <a:lstStyle/>
                    <a:p>
                      <a:r>
                        <a:rPr lang="en-US" altLang="zh-TW" dirty="0" smtClean="0">
                          <a:solidFill>
                            <a:schemeClr val="tx1"/>
                          </a:solidFill>
                        </a:rPr>
                        <a:t>A4</a:t>
                      </a:r>
                    </a:p>
                  </a:txBody>
                  <a:tcPr/>
                </a:tc>
                <a:tc>
                  <a:txBody>
                    <a:bodyPr/>
                    <a:lstStyle/>
                    <a:p>
                      <a:r>
                        <a:rPr lang="en-US" altLang="zh-TW" dirty="0" smtClean="0">
                          <a:solidFill>
                            <a:schemeClr val="tx1"/>
                          </a:solidFill>
                        </a:rPr>
                        <a:t>Insecure Direct Object Reference</a:t>
                      </a:r>
                    </a:p>
                  </a:txBody>
                  <a:tcPr/>
                </a:tc>
              </a:tr>
              <a:tr h="403904">
                <a:tc>
                  <a:txBody>
                    <a:bodyPr/>
                    <a:lstStyle/>
                    <a:p>
                      <a:r>
                        <a:rPr lang="en-US" altLang="zh-TW" b="1" dirty="0" smtClean="0">
                          <a:solidFill>
                            <a:srgbClr val="FF0000"/>
                          </a:solidFill>
                          <a:effectLst>
                            <a:outerShdw blurRad="38100" dist="38100" dir="2700000" algn="tl">
                              <a:srgbClr val="000000">
                                <a:alpha val="43137"/>
                              </a:srgbClr>
                            </a:outerShdw>
                          </a:effectLst>
                        </a:rPr>
                        <a:t>A5</a:t>
                      </a:r>
                    </a:p>
                  </a:txBody>
                  <a:tcPr/>
                </a:tc>
                <a:tc>
                  <a:txBody>
                    <a:bodyPr/>
                    <a:lstStyle/>
                    <a:p>
                      <a:r>
                        <a:rPr lang="en-US" altLang="zh-TW" b="1" dirty="0" smtClean="0">
                          <a:solidFill>
                            <a:srgbClr val="FF0000"/>
                          </a:solidFill>
                          <a:effectLst>
                            <a:outerShdw blurRad="38100" dist="38100" dir="2700000" algn="tl">
                              <a:srgbClr val="000000">
                                <a:alpha val="43137"/>
                              </a:srgbClr>
                            </a:outerShdw>
                          </a:effectLst>
                        </a:rPr>
                        <a:t>Cross Site Request Forgery (CSRF)</a:t>
                      </a:r>
                    </a:p>
                  </a:txBody>
                  <a:tcPr/>
                </a:tc>
              </a:tr>
              <a:tr h="697149">
                <a:tc>
                  <a:txBody>
                    <a:bodyPr/>
                    <a:lstStyle/>
                    <a:p>
                      <a:r>
                        <a:rPr lang="en-US" altLang="zh-TW" dirty="0" smtClean="0">
                          <a:solidFill>
                            <a:schemeClr val="tx1"/>
                          </a:solidFill>
                        </a:rPr>
                        <a:t>A6</a:t>
                      </a:r>
                    </a:p>
                  </a:txBody>
                  <a:tcPr/>
                </a:tc>
                <a:tc>
                  <a:txBody>
                    <a:bodyPr/>
                    <a:lstStyle/>
                    <a:p>
                      <a:r>
                        <a:rPr lang="en-US" altLang="zh-TW" dirty="0" smtClean="0">
                          <a:solidFill>
                            <a:schemeClr val="tx1"/>
                          </a:solidFill>
                        </a:rPr>
                        <a:t>Information Leakage</a:t>
                      </a:r>
                      <a:r>
                        <a:rPr lang="en-US" altLang="zh-TW" baseline="0" dirty="0" smtClean="0">
                          <a:solidFill>
                            <a:schemeClr val="tx1"/>
                          </a:solidFill>
                        </a:rPr>
                        <a:t> and Improper Error Handling</a:t>
                      </a:r>
                      <a:endParaRPr lang="en-US" altLang="zh-TW" dirty="0" smtClean="0">
                        <a:solidFill>
                          <a:schemeClr val="tx1"/>
                        </a:solidFill>
                      </a:endParaRPr>
                    </a:p>
                  </a:txBody>
                  <a:tcPr/>
                </a:tc>
              </a:tr>
              <a:tr h="697149">
                <a:tc>
                  <a:txBody>
                    <a:bodyPr/>
                    <a:lstStyle/>
                    <a:p>
                      <a:r>
                        <a:rPr lang="en-US" altLang="zh-TW" dirty="0" smtClean="0">
                          <a:solidFill>
                            <a:schemeClr val="tx1"/>
                          </a:solidFill>
                        </a:rPr>
                        <a:t>A7</a:t>
                      </a:r>
                    </a:p>
                  </a:txBody>
                  <a:tcPr/>
                </a:tc>
                <a:tc>
                  <a:txBody>
                    <a:bodyPr/>
                    <a:lstStyle/>
                    <a:p>
                      <a:r>
                        <a:rPr lang="en-US" altLang="zh-TW" dirty="0" smtClean="0">
                          <a:solidFill>
                            <a:schemeClr val="tx1"/>
                          </a:solidFill>
                        </a:rPr>
                        <a:t>Broken Authentication and Session</a:t>
                      </a:r>
                      <a:r>
                        <a:rPr lang="en-US" altLang="zh-TW" baseline="0" dirty="0" smtClean="0">
                          <a:solidFill>
                            <a:schemeClr val="tx1"/>
                          </a:solidFill>
                        </a:rPr>
                        <a:t> Management</a:t>
                      </a:r>
                      <a:endParaRPr lang="en-US" altLang="zh-TW" dirty="0" smtClean="0">
                        <a:solidFill>
                          <a:schemeClr val="tx1"/>
                        </a:solidFill>
                      </a:endParaRPr>
                    </a:p>
                  </a:txBody>
                  <a:tcPr/>
                </a:tc>
              </a:tr>
              <a:tr h="403904">
                <a:tc>
                  <a:txBody>
                    <a:bodyPr/>
                    <a:lstStyle/>
                    <a:p>
                      <a:r>
                        <a:rPr lang="en-US" altLang="zh-TW" dirty="0" smtClean="0">
                          <a:solidFill>
                            <a:schemeClr val="tx1"/>
                          </a:solidFill>
                        </a:rPr>
                        <a:t>A8</a:t>
                      </a:r>
                    </a:p>
                  </a:txBody>
                  <a:tcPr/>
                </a:tc>
                <a:tc>
                  <a:txBody>
                    <a:bodyPr/>
                    <a:lstStyle/>
                    <a:p>
                      <a:r>
                        <a:rPr lang="en-US" altLang="zh-TW" dirty="0" smtClean="0">
                          <a:solidFill>
                            <a:schemeClr val="tx1"/>
                          </a:solidFill>
                        </a:rPr>
                        <a:t>Insecure Cryptographic Storage</a:t>
                      </a:r>
                    </a:p>
                  </a:txBody>
                  <a:tcPr/>
                </a:tc>
              </a:tr>
              <a:tr h="403904">
                <a:tc>
                  <a:txBody>
                    <a:bodyPr/>
                    <a:lstStyle/>
                    <a:p>
                      <a:r>
                        <a:rPr lang="en-US" altLang="zh-TW" dirty="0" smtClean="0">
                          <a:solidFill>
                            <a:schemeClr val="tx1"/>
                          </a:solidFill>
                        </a:rPr>
                        <a:t>A9</a:t>
                      </a:r>
                    </a:p>
                  </a:txBody>
                  <a:tcPr/>
                </a:tc>
                <a:tc>
                  <a:txBody>
                    <a:bodyPr/>
                    <a:lstStyle/>
                    <a:p>
                      <a:r>
                        <a:rPr lang="en-US" altLang="zh-TW" dirty="0" smtClean="0">
                          <a:solidFill>
                            <a:schemeClr val="tx1"/>
                          </a:solidFill>
                        </a:rPr>
                        <a:t>Insecure Communications</a:t>
                      </a:r>
                    </a:p>
                  </a:txBody>
                  <a:tcPr/>
                </a:tc>
              </a:tr>
              <a:tr h="403904">
                <a:tc>
                  <a:txBody>
                    <a:bodyPr/>
                    <a:lstStyle/>
                    <a:p>
                      <a:r>
                        <a:rPr lang="en-US" altLang="zh-TW" dirty="0" smtClean="0">
                          <a:solidFill>
                            <a:schemeClr val="tx1"/>
                          </a:solidFill>
                        </a:rPr>
                        <a:t>A10</a:t>
                      </a:r>
                    </a:p>
                  </a:txBody>
                  <a:tcPr/>
                </a:tc>
                <a:tc>
                  <a:txBody>
                    <a:bodyPr/>
                    <a:lstStyle/>
                    <a:p>
                      <a:r>
                        <a:rPr lang="en-US" altLang="zh-TW" dirty="0" smtClean="0">
                          <a:solidFill>
                            <a:schemeClr val="tx1"/>
                          </a:solidFill>
                        </a:rPr>
                        <a:t>Failure to Restrict</a:t>
                      </a:r>
                      <a:r>
                        <a:rPr lang="en-US" altLang="zh-TW" baseline="0" dirty="0" smtClean="0">
                          <a:solidFill>
                            <a:schemeClr val="tx1"/>
                          </a:solidFill>
                        </a:rPr>
                        <a:t> URL Access</a:t>
                      </a:r>
                      <a:endParaRPr lang="en-US" altLang="zh-TW" dirty="0" smtClean="0">
                        <a:solidFill>
                          <a:schemeClr val="tx1"/>
                        </a:solidFill>
                      </a:endParaRPr>
                    </a:p>
                  </a:txBody>
                  <a:tcPr/>
                </a:tc>
              </a:tr>
            </a:tbl>
          </a:graphicData>
        </a:graphic>
      </p:graphicFrame>
      <p:graphicFrame>
        <p:nvGraphicFramePr>
          <p:cNvPr id="10" name="表格 9"/>
          <p:cNvGraphicFramePr>
            <a:graphicFrameLocks noGrp="1"/>
          </p:cNvGraphicFramePr>
          <p:nvPr>
            <p:extLst/>
          </p:nvPr>
        </p:nvGraphicFramePr>
        <p:xfrm>
          <a:off x="35091" y="1268764"/>
          <a:ext cx="4464496" cy="5032835"/>
        </p:xfrm>
        <a:graphic>
          <a:graphicData uri="http://schemas.openxmlformats.org/drawingml/2006/table">
            <a:tbl>
              <a:tblPr firstRow="1" bandRow="1">
                <a:tableStyleId>{EB9631B5-78F2-41C9-869B-9F39066F8104}</a:tableStyleId>
              </a:tblPr>
              <a:tblGrid>
                <a:gridCol w="649402"/>
                <a:gridCol w="3815094"/>
              </a:tblGrid>
              <a:tr h="404177">
                <a:tc gridSpan="2">
                  <a:txBody>
                    <a:bodyPr/>
                    <a:lstStyle/>
                    <a:p>
                      <a:pPr algn="ctr"/>
                      <a:r>
                        <a:rPr lang="en-US" altLang="zh-TW" dirty="0" smtClean="0"/>
                        <a:t>OWASP Top 10</a:t>
                      </a:r>
                      <a:r>
                        <a:rPr lang="zh-TW" altLang="en-US" dirty="0" smtClean="0"/>
                        <a:t> </a:t>
                      </a:r>
                      <a:r>
                        <a:rPr lang="en-US" altLang="zh-TW" dirty="0" smtClean="0"/>
                        <a:t>-</a:t>
                      </a:r>
                      <a:r>
                        <a:rPr lang="zh-TW" altLang="en-US" dirty="0" smtClean="0"/>
                        <a:t> </a:t>
                      </a:r>
                      <a:r>
                        <a:rPr lang="en-US" altLang="zh-TW" dirty="0" smtClean="0"/>
                        <a:t>2004</a:t>
                      </a:r>
                      <a:endParaRPr lang="zh-TW" altLang="en-US" dirty="0">
                        <a:solidFill>
                          <a:schemeClr val="bg1"/>
                        </a:solidFill>
                      </a:endParaRPr>
                    </a:p>
                  </a:txBody>
                  <a:tcPr/>
                </a:tc>
                <a:tc hMerge="1">
                  <a:txBody>
                    <a:bodyPr/>
                    <a:lstStyle/>
                    <a:p>
                      <a:endParaRPr lang="zh-TW" altLang="en-US" dirty="0"/>
                    </a:p>
                  </a:txBody>
                  <a:tcPr/>
                </a:tc>
              </a:tr>
              <a:tr h="404177">
                <a:tc>
                  <a:txBody>
                    <a:bodyPr/>
                    <a:lstStyle/>
                    <a:p>
                      <a:r>
                        <a:rPr lang="en-US" altLang="zh-TW" dirty="0" smtClean="0"/>
                        <a:t>A1</a:t>
                      </a:r>
                      <a:endParaRPr lang="zh-TW" altLang="en-US" dirty="0">
                        <a:solidFill>
                          <a:schemeClr val="tx1"/>
                        </a:solidFill>
                      </a:endParaRPr>
                    </a:p>
                  </a:txBody>
                  <a:tcPr/>
                </a:tc>
                <a:tc>
                  <a:txBody>
                    <a:bodyPr/>
                    <a:lstStyle/>
                    <a:p>
                      <a:r>
                        <a:rPr lang="en-US" altLang="zh-TW" sz="1800" b="0" i="0" kern="1200" dirty="0" err="1" smtClean="0">
                          <a:solidFill>
                            <a:schemeClr val="dk1"/>
                          </a:solidFill>
                          <a:effectLst/>
                          <a:latin typeface="+mn-lt"/>
                          <a:ea typeface="+mn-ea"/>
                          <a:cs typeface="+mn-cs"/>
                        </a:rPr>
                        <a:t>Unvalidated</a:t>
                      </a:r>
                      <a:r>
                        <a:rPr lang="en-US" altLang="zh-TW" sz="1800" b="0" i="0" kern="1200" dirty="0" smtClean="0">
                          <a:solidFill>
                            <a:schemeClr val="dk1"/>
                          </a:solidFill>
                          <a:effectLst/>
                          <a:latin typeface="+mn-lt"/>
                          <a:ea typeface="+mn-ea"/>
                          <a:cs typeface="+mn-cs"/>
                        </a:rPr>
                        <a:t> Input</a:t>
                      </a:r>
                      <a:endParaRPr lang="zh-TW" altLang="en-US" dirty="0">
                        <a:solidFill>
                          <a:schemeClr val="tx1"/>
                        </a:solidFill>
                      </a:endParaRPr>
                    </a:p>
                  </a:txBody>
                  <a:tcPr/>
                </a:tc>
              </a:tr>
              <a:tr h="404177">
                <a:tc>
                  <a:txBody>
                    <a:bodyPr/>
                    <a:lstStyle/>
                    <a:p>
                      <a:r>
                        <a:rPr lang="en-US" altLang="zh-TW" dirty="0" smtClean="0"/>
                        <a:t>A2</a:t>
                      </a:r>
                      <a:endParaRPr lang="zh-TW" altLang="en-US" dirty="0">
                        <a:solidFill>
                          <a:schemeClr val="tx1"/>
                        </a:solidFill>
                      </a:endParaRPr>
                    </a:p>
                  </a:txBody>
                  <a:tcPr/>
                </a:tc>
                <a:tc>
                  <a:txBody>
                    <a:bodyPr/>
                    <a:lstStyle/>
                    <a:p>
                      <a:r>
                        <a:rPr lang="en-US" altLang="zh-TW" sz="1800" b="0" i="0" kern="1200" dirty="0" smtClean="0">
                          <a:solidFill>
                            <a:schemeClr val="dk1"/>
                          </a:solidFill>
                          <a:effectLst/>
                          <a:latin typeface="+mn-lt"/>
                          <a:ea typeface="+mn-ea"/>
                          <a:cs typeface="+mn-cs"/>
                        </a:rPr>
                        <a:t>Broken Access Control</a:t>
                      </a:r>
                      <a:endParaRPr lang="zh-TW" altLang="en-US" dirty="0">
                        <a:solidFill>
                          <a:schemeClr val="tx1"/>
                        </a:solidFill>
                      </a:endParaRPr>
                    </a:p>
                  </a:txBody>
                  <a:tcPr/>
                </a:tc>
              </a:tr>
              <a:tr h="697621">
                <a:tc>
                  <a:txBody>
                    <a:bodyPr/>
                    <a:lstStyle/>
                    <a:p>
                      <a:r>
                        <a:rPr lang="en-US" altLang="zh-TW" dirty="0" smtClean="0"/>
                        <a:t>A3</a:t>
                      </a:r>
                      <a:endParaRPr lang="en-US" altLang="zh-TW" dirty="0" smtClean="0">
                        <a:solidFill>
                          <a:schemeClr val="tx1"/>
                        </a:solidFill>
                      </a:endParaRPr>
                    </a:p>
                  </a:txBody>
                  <a:tcPr/>
                </a:tc>
                <a:tc>
                  <a:txBody>
                    <a:bodyPr/>
                    <a:lstStyle/>
                    <a:p>
                      <a:r>
                        <a:rPr lang="en-US" altLang="zh-TW" sz="1800" b="0" i="0" kern="1200" dirty="0" smtClean="0">
                          <a:solidFill>
                            <a:schemeClr val="dk1"/>
                          </a:solidFill>
                          <a:effectLst/>
                          <a:latin typeface="+mn-lt"/>
                          <a:ea typeface="+mn-ea"/>
                          <a:cs typeface="+mn-cs"/>
                        </a:rPr>
                        <a:t>Broken Authentication and Session Management</a:t>
                      </a:r>
                      <a:endParaRPr lang="en-US" altLang="zh-TW" dirty="0" smtClean="0">
                        <a:solidFill>
                          <a:schemeClr val="tx1"/>
                        </a:solidFill>
                      </a:endParaRPr>
                    </a:p>
                  </a:txBody>
                  <a:tcPr/>
                </a:tc>
              </a:tr>
              <a:tr h="404177">
                <a:tc>
                  <a:txBody>
                    <a:bodyPr/>
                    <a:lstStyle/>
                    <a:p>
                      <a:r>
                        <a:rPr lang="en-US" altLang="zh-TW" b="1" dirty="0" smtClean="0">
                          <a:effectLst>
                            <a:outerShdw blurRad="38100" dist="38100" dir="2700000" algn="tl">
                              <a:srgbClr val="000000">
                                <a:alpha val="43137"/>
                              </a:srgbClr>
                            </a:outerShdw>
                          </a:effectLst>
                        </a:rPr>
                        <a:t>A4</a:t>
                      </a:r>
                      <a:endParaRPr lang="en-US" altLang="zh-TW" b="1" dirty="0" smtClean="0">
                        <a:solidFill>
                          <a:schemeClr val="tx1"/>
                        </a:solidFill>
                        <a:effectLst>
                          <a:outerShdw blurRad="38100" dist="38100" dir="2700000" algn="tl">
                            <a:srgbClr val="000000">
                              <a:alpha val="43137"/>
                            </a:srgbClr>
                          </a:outerShdw>
                        </a:effectLst>
                      </a:endParaRPr>
                    </a:p>
                  </a:txBody>
                  <a:tcPr/>
                </a:tc>
                <a:tc>
                  <a:txBody>
                    <a:bodyPr/>
                    <a:lstStyle/>
                    <a:p>
                      <a:r>
                        <a:rPr lang="en-US" altLang="zh-TW" sz="1800" b="1" i="0" kern="1200" dirty="0" smtClean="0">
                          <a:solidFill>
                            <a:schemeClr val="dk1"/>
                          </a:solidFill>
                          <a:effectLst>
                            <a:outerShdw blurRad="38100" dist="38100" dir="2700000" algn="tl">
                              <a:srgbClr val="000000">
                                <a:alpha val="43137"/>
                              </a:srgbClr>
                            </a:outerShdw>
                          </a:effectLst>
                          <a:latin typeface="+mn-lt"/>
                          <a:ea typeface="+mn-ea"/>
                          <a:cs typeface="+mn-cs"/>
                        </a:rPr>
                        <a:t>Cross Site Scripting (XSS) Flaws</a:t>
                      </a:r>
                      <a:endParaRPr lang="en-US" altLang="zh-TW" b="1" dirty="0" smtClean="0">
                        <a:solidFill>
                          <a:schemeClr val="tx1"/>
                        </a:solidFill>
                        <a:effectLst>
                          <a:outerShdw blurRad="38100" dist="38100" dir="2700000" algn="tl">
                            <a:srgbClr val="000000">
                              <a:alpha val="43137"/>
                            </a:srgbClr>
                          </a:outerShdw>
                        </a:effectLst>
                      </a:endParaRPr>
                    </a:p>
                  </a:txBody>
                  <a:tcPr/>
                </a:tc>
              </a:tr>
              <a:tr h="404177">
                <a:tc>
                  <a:txBody>
                    <a:bodyPr/>
                    <a:lstStyle/>
                    <a:p>
                      <a:r>
                        <a:rPr lang="en-US" altLang="zh-TW" dirty="0" smtClean="0"/>
                        <a:t>A5</a:t>
                      </a:r>
                      <a:endParaRPr lang="en-US" altLang="zh-TW" dirty="0" smtClean="0">
                        <a:solidFill>
                          <a:schemeClr val="tx1"/>
                        </a:solidFill>
                      </a:endParaRPr>
                    </a:p>
                  </a:txBody>
                  <a:tcPr/>
                </a:tc>
                <a:tc>
                  <a:txBody>
                    <a:bodyPr/>
                    <a:lstStyle/>
                    <a:p>
                      <a:r>
                        <a:rPr lang="en-US" altLang="zh-TW" sz="1800" b="0" i="0" kern="1200" dirty="0" smtClean="0">
                          <a:solidFill>
                            <a:schemeClr val="dk1"/>
                          </a:solidFill>
                          <a:effectLst/>
                          <a:latin typeface="+mn-lt"/>
                          <a:ea typeface="+mn-ea"/>
                          <a:cs typeface="+mn-cs"/>
                        </a:rPr>
                        <a:t>Buffer Overflows</a:t>
                      </a:r>
                      <a:endParaRPr lang="en-US" altLang="zh-TW" dirty="0" smtClean="0">
                        <a:solidFill>
                          <a:schemeClr val="tx1"/>
                        </a:solidFill>
                      </a:endParaRPr>
                    </a:p>
                  </a:txBody>
                  <a:tcPr/>
                </a:tc>
              </a:tr>
              <a:tr h="404177">
                <a:tc>
                  <a:txBody>
                    <a:bodyPr/>
                    <a:lstStyle/>
                    <a:p>
                      <a:r>
                        <a:rPr lang="en-US" altLang="zh-TW" b="1" dirty="0" smtClean="0">
                          <a:effectLst>
                            <a:outerShdw blurRad="38100" dist="38100" dir="2700000" algn="tl">
                              <a:srgbClr val="000000">
                                <a:alpha val="43137"/>
                              </a:srgbClr>
                            </a:outerShdw>
                          </a:effectLst>
                        </a:rPr>
                        <a:t>A6</a:t>
                      </a:r>
                      <a:endParaRPr lang="en-US" altLang="zh-TW" b="1" dirty="0" smtClean="0">
                        <a:solidFill>
                          <a:schemeClr val="tx1"/>
                        </a:solidFill>
                        <a:effectLst>
                          <a:outerShdw blurRad="38100" dist="38100" dir="2700000" algn="tl">
                            <a:srgbClr val="000000">
                              <a:alpha val="43137"/>
                            </a:srgbClr>
                          </a:outerShdw>
                        </a:effectLst>
                      </a:endParaRPr>
                    </a:p>
                  </a:txBody>
                  <a:tcPr/>
                </a:tc>
                <a:tc>
                  <a:txBody>
                    <a:bodyPr/>
                    <a:lstStyle/>
                    <a:p>
                      <a:r>
                        <a:rPr lang="en-US" altLang="zh-TW" sz="1800" b="1" i="0" kern="1200" dirty="0" smtClean="0">
                          <a:solidFill>
                            <a:schemeClr val="dk1"/>
                          </a:solidFill>
                          <a:effectLst>
                            <a:outerShdw blurRad="38100" dist="38100" dir="2700000" algn="tl">
                              <a:srgbClr val="000000">
                                <a:alpha val="43137"/>
                              </a:srgbClr>
                            </a:outerShdw>
                          </a:effectLst>
                          <a:latin typeface="+mn-lt"/>
                          <a:ea typeface="+mn-ea"/>
                          <a:cs typeface="+mn-cs"/>
                        </a:rPr>
                        <a:t>Injection Flaws</a:t>
                      </a:r>
                      <a:endParaRPr lang="en-US" altLang="zh-TW" b="1" dirty="0" smtClean="0">
                        <a:solidFill>
                          <a:schemeClr val="tx1"/>
                        </a:solidFill>
                        <a:effectLst>
                          <a:outerShdw blurRad="38100" dist="38100" dir="2700000" algn="tl">
                            <a:srgbClr val="000000">
                              <a:alpha val="43137"/>
                            </a:srgbClr>
                          </a:outerShdw>
                        </a:effectLst>
                      </a:endParaRPr>
                    </a:p>
                  </a:txBody>
                  <a:tcPr/>
                </a:tc>
              </a:tr>
              <a:tr h="404177">
                <a:tc>
                  <a:txBody>
                    <a:bodyPr/>
                    <a:lstStyle/>
                    <a:p>
                      <a:r>
                        <a:rPr lang="en-US" altLang="zh-TW" dirty="0" smtClean="0"/>
                        <a:t>A7</a:t>
                      </a:r>
                      <a:endParaRPr lang="en-US" altLang="zh-TW" dirty="0" smtClean="0">
                        <a:solidFill>
                          <a:schemeClr val="tx1"/>
                        </a:solidFill>
                      </a:endParaRPr>
                    </a:p>
                  </a:txBody>
                  <a:tcPr/>
                </a:tc>
                <a:tc>
                  <a:txBody>
                    <a:bodyPr/>
                    <a:lstStyle/>
                    <a:p>
                      <a:r>
                        <a:rPr lang="en-US" altLang="zh-TW" sz="1800" b="0" i="0" kern="1200" dirty="0" smtClean="0">
                          <a:solidFill>
                            <a:schemeClr val="dk1"/>
                          </a:solidFill>
                          <a:effectLst/>
                          <a:latin typeface="+mn-lt"/>
                          <a:ea typeface="+mn-ea"/>
                          <a:cs typeface="+mn-cs"/>
                        </a:rPr>
                        <a:t>Improper Error Handling</a:t>
                      </a:r>
                      <a:endParaRPr lang="en-US" altLang="zh-TW" dirty="0" smtClean="0">
                        <a:solidFill>
                          <a:schemeClr val="tx1"/>
                        </a:solidFill>
                      </a:endParaRPr>
                    </a:p>
                  </a:txBody>
                  <a:tcPr/>
                </a:tc>
              </a:tr>
              <a:tr h="404177">
                <a:tc>
                  <a:txBody>
                    <a:bodyPr/>
                    <a:lstStyle/>
                    <a:p>
                      <a:r>
                        <a:rPr lang="en-US" altLang="zh-TW" dirty="0" smtClean="0"/>
                        <a:t>A8</a:t>
                      </a:r>
                      <a:endParaRPr lang="en-US" altLang="zh-TW" dirty="0" smtClean="0">
                        <a:solidFill>
                          <a:schemeClr val="tx1"/>
                        </a:solidFill>
                      </a:endParaRPr>
                    </a:p>
                  </a:txBody>
                  <a:tcPr/>
                </a:tc>
                <a:tc>
                  <a:txBody>
                    <a:bodyPr/>
                    <a:lstStyle/>
                    <a:p>
                      <a:r>
                        <a:rPr lang="en-US" altLang="zh-TW" sz="1800" b="0" i="0" kern="1200" dirty="0" smtClean="0">
                          <a:solidFill>
                            <a:schemeClr val="dk1"/>
                          </a:solidFill>
                          <a:effectLst/>
                          <a:latin typeface="+mn-lt"/>
                          <a:ea typeface="+mn-ea"/>
                          <a:cs typeface="+mn-cs"/>
                        </a:rPr>
                        <a:t>Insecure Storage</a:t>
                      </a:r>
                      <a:endParaRPr lang="en-US" altLang="zh-TW" dirty="0" smtClean="0">
                        <a:solidFill>
                          <a:schemeClr val="tx1"/>
                        </a:solidFill>
                      </a:endParaRPr>
                    </a:p>
                  </a:txBody>
                  <a:tcPr/>
                </a:tc>
              </a:tr>
              <a:tr h="404177">
                <a:tc>
                  <a:txBody>
                    <a:bodyPr/>
                    <a:lstStyle/>
                    <a:p>
                      <a:r>
                        <a:rPr lang="en-US" altLang="zh-TW" dirty="0" smtClean="0"/>
                        <a:t>A9</a:t>
                      </a:r>
                      <a:endParaRPr lang="en-US" altLang="zh-TW" dirty="0" smtClean="0">
                        <a:solidFill>
                          <a:schemeClr val="tx1"/>
                        </a:solidFill>
                      </a:endParaRPr>
                    </a:p>
                  </a:txBody>
                  <a:tcPr/>
                </a:tc>
                <a:tc>
                  <a:txBody>
                    <a:bodyPr/>
                    <a:lstStyle/>
                    <a:p>
                      <a:r>
                        <a:rPr lang="en-US" altLang="zh-TW" sz="1800" b="0" i="0" kern="1200" dirty="0" smtClean="0">
                          <a:solidFill>
                            <a:schemeClr val="dk1"/>
                          </a:solidFill>
                          <a:effectLst/>
                          <a:latin typeface="+mn-lt"/>
                          <a:ea typeface="+mn-ea"/>
                          <a:cs typeface="+mn-cs"/>
                        </a:rPr>
                        <a:t>Denial of Service</a:t>
                      </a:r>
                      <a:endParaRPr lang="en-US" altLang="zh-TW" dirty="0" smtClean="0">
                        <a:solidFill>
                          <a:schemeClr val="tx1"/>
                        </a:solidFill>
                      </a:endParaRPr>
                    </a:p>
                  </a:txBody>
                  <a:tcPr/>
                </a:tc>
              </a:tr>
              <a:tr h="697621">
                <a:tc>
                  <a:txBody>
                    <a:bodyPr/>
                    <a:lstStyle/>
                    <a:p>
                      <a:r>
                        <a:rPr lang="en-US" altLang="zh-TW" dirty="0" smtClean="0"/>
                        <a:t>A10</a:t>
                      </a:r>
                      <a:endParaRPr lang="en-US" altLang="zh-TW" dirty="0" smtClean="0">
                        <a:solidFill>
                          <a:schemeClr val="tx1"/>
                        </a:solidFill>
                      </a:endParaRPr>
                    </a:p>
                  </a:txBody>
                  <a:tcPr/>
                </a:tc>
                <a:tc>
                  <a:txBody>
                    <a:bodyPr/>
                    <a:lstStyle/>
                    <a:p>
                      <a:r>
                        <a:rPr lang="en-US" altLang="zh-TW" sz="1800" b="0" i="0" kern="1200" dirty="0" smtClean="0">
                          <a:solidFill>
                            <a:schemeClr val="dk1"/>
                          </a:solidFill>
                          <a:effectLst/>
                          <a:latin typeface="+mn-lt"/>
                          <a:ea typeface="+mn-ea"/>
                          <a:cs typeface="+mn-cs"/>
                        </a:rPr>
                        <a:t>Insecure Configuration Management</a:t>
                      </a:r>
                      <a:endParaRPr lang="en-US" altLang="zh-TW" dirty="0" smtClean="0">
                        <a:solidFill>
                          <a:schemeClr val="tx1"/>
                        </a:solidFill>
                      </a:endParaRPr>
                    </a:p>
                  </a:txBody>
                  <a:tcPr/>
                </a:tc>
              </a:tr>
            </a:tbl>
          </a:graphicData>
        </a:graphic>
      </p:graphicFrame>
    </p:spTree>
    <p:extLst>
      <p:ext uri="{BB962C8B-B14F-4D97-AF65-F5344CB8AC3E}">
        <p14:creationId xmlns:p14="http://schemas.microsoft.com/office/powerpoint/2010/main" val="11560095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OWASP</a:t>
            </a:r>
            <a:r>
              <a:rPr lang="zh-TW" altLang="en-US" dirty="0" smtClean="0"/>
              <a:t> </a:t>
            </a:r>
            <a:r>
              <a:rPr lang="en-US" altLang="zh-TW" dirty="0" smtClean="0"/>
              <a:t>TOP</a:t>
            </a:r>
            <a:r>
              <a:rPr lang="zh-TW" altLang="en-US" dirty="0" smtClean="0"/>
              <a:t> </a:t>
            </a:r>
            <a:r>
              <a:rPr lang="en-US" altLang="zh-TW" dirty="0" smtClean="0"/>
              <a:t>TEN</a:t>
            </a:r>
            <a:endParaRPr lang="zh-TW" altLang="en-US" dirty="0"/>
          </a:p>
        </p:txBody>
      </p:sp>
      <p:sp>
        <p:nvSpPr>
          <p:cNvPr id="4" name="投影片編號版面配置區 3"/>
          <p:cNvSpPr>
            <a:spLocks noGrp="1"/>
          </p:cNvSpPr>
          <p:nvPr>
            <p:ph type="sldNum" sz="quarter" idx="10"/>
          </p:nvPr>
        </p:nvSpPr>
        <p:spPr/>
        <p:txBody>
          <a:bodyPr/>
          <a:lstStyle/>
          <a:p>
            <a:fld id="{F29CC629-417B-4F3F-998F-52BCF80DBE1E}" type="slidenum">
              <a:rPr lang="zh-TW" altLang="en-US" smtClean="0"/>
              <a:pPr/>
              <a:t>9</a:t>
            </a:fld>
            <a:endParaRPr lang="zh-TW" altLang="en-US"/>
          </a:p>
        </p:txBody>
      </p:sp>
      <p:graphicFrame>
        <p:nvGraphicFramePr>
          <p:cNvPr id="8" name="表格 7"/>
          <p:cNvGraphicFramePr>
            <a:graphicFrameLocks noGrp="1"/>
          </p:cNvGraphicFramePr>
          <p:nvPr>
            <p:extLst/>
          </p:nvPr>
        </p:nvGraphicFramePr>
        <p:xfrm>
          <a:off x="4572000" y="1268759"/>
          <a:ext cx="4464496" cy="5567913"/>
        </p:xfrm>
        <a:graphic>
          <a:graphicData uri="http://schemas.openxmlformats.org/drawingml/2006/table">
            <a:tbl>
              <a:tblPr firstRow="1" bandRow="1">
                <a:tableStyleId>{2A488322-F2BA-4B5B-9748-0D474271808F}</a:tableStyleId>
              </a:tblPr>
              <a:tblGrid>
                <a:gridCol w="649402"/>
                <a:gridCol w="3815094"/>
              </a:tblGrid>
              <a:tr h="400451">
                <a:tc gridSpan="2">
                  <a:txBody>
                    <a:bodyPr/>
                    <a:lstStyle/>
                    <a:p>
                      <a:pPr algn="ctr"/>
                      <a:r>
                        <a:rPr lang="en-US" altLang="zh-TW" dirty="0" smtClean="0"/>
                        <a:t>OWASP Top 10</a:t>
                      </a:r>
                      <a:r>
                        <a:rPr lang="zh-TW" altLang="en-US" dirty="0" smtClean="0"/>
                        <a:t> </a:t>
                      </a:r>
                      <a:r>
                        <a:rPr lang="en-US" altLang="zh-TW" dirty="0" smtClean="0"/>
                        <a:t>-</a:t>
                      </a:r>
                      <a:r>
                        <a:rPr lang="zh-TW" altLang="en-US" dirty="0" smtClean="0"/>
                        <a:t> </a:t>
                      </a:r>
                      <a:r>
                        <a:rPr lang="en-US" altLang="zh-TW" dirty="0" smtClean="0"/>
                        <a:t>2013</a:t>
                      </a:r>
                      <a:endParaRPr lang="zh-TW" altLang="en-US" dirty="0">
                        <a:solidFill>
                          <a:schemeClr val="bg1"/>
                        </a:solidFill>
                      </a:endParaRPr>
                    </a:p>
                  </a:txBody>
                  <a:tcPr>
                    <a:solidFill>
                      <a:srgbClr val="00B050"/>
                    </a:solidFill>
                  </a:tcPr>
                </a:tc>
                <a:tc hMerge="1">
                  <a:txBody>
                    <a:bodyPr/>
                    <a:lstStyle/>
                    <a:p>
                      <a:endParaRPr lang="zh-TW" altLang="en-US" dirty="0"/>
                    </a:p>
                  </a:txBody>
                  <a:tcPr/>
                </a:tc>
              </a:tr>
              <a:tr h="400451">
                <a:tc>
                  <a:txBody>
                    <a:bodyPr/>
                    <a:lstStyle/>
                    <a:p>
                      <a:r>
                        <a:rPr lang="en-US" altLang="zh-TW" dirty="0" smtClean="0">
                          <a:solidFill>
                            <a:schemeClr val="tx1"/>
                          </a:solidFill>
                        </a:rPr>
                        <a:t>A1</a:t>
                      </a:r>
                      <a:endParaRPr lang="zh-TW" altLang="en-US" dirty="0">
                        <a:solidFill>
                          <a:schemeClr val="tx1"/>
                        </a:solidFill>
                      </a:endParaRPr>
                    </a:p>
                  </a:txBody>
                  <a:tcPr/>
                </a:tc>
                <a:tc>
                  <a:txBody>
                    <a:bodyPr/>
                    <a:lstStyle/>
                    <a:p>
                      <a:r>
                        <a:rPr lang="en-US" altLang="zh-TW" dirty="0" smtClean="0">
                          <a:solidFill>
                            <a:schemeClr val="tx1"/>
                          </a:solidFill>
                        </a:rPr>
                        <a:t>Injection</a:t>
                      </a:r>
                      <a:endParaRPr lang="zh-TW" altLang="en-US" dirty="0">
                        <a:solidFill>
                          <a:schemeClr val="tx1"/>
                        </a:solidFill>
                      </a:endParaRPr>
                    </a:p>
                  </a:txBody>
                  <a:tcPr/>
                </a:tc>
              </a:tr>
              <a:tr h="691189">
                <a:tc>
                  <a:txBody>
                    <a:bodyPr/>
                    <a:lstStyle/>
                    <a:p>
                      <a:r>
                        <a:rPr lang="en-US" altLang="zh-TW" dirty="0" smtClean="0">
                          <a:solidFill>
                            <a:schemeClr val="tx1"/>
                          </a:solidFill>
                        </a:rPr>
                        <a:t>A2</a:t>
                      </a:r>
                      <a:endParaRPr lang="zh-TW" altLang="en-US" dirty="0">
                        <a:solidFill>
                          <a:schemeClr val="tx1"/>
                        </a:solidFill>
                      </a:endParaRPr>
                    </a:p>
                  </a:txBody>
                  <a:tcPr/>
                </a:tc>
                <a:tc>
                  <a:txBody>
                    <a:bodyPr/>
                    <a:lstStyle/>
                    <a:p>
                      <a:r>
                        <a:rPr lang="en-US" altLang="zh-TW" dirty="0" smtClean="0">
                          <a:solidFill>
                            <a:schemeClr val="tx1"/>
                          </a:solidFill>
                        </a:rPr>
                        <a:t>Broken Authentication and Session Management</a:t>
                      </a:r>
                      <a:endParaRPr lang="zh-TW" altLang="en-US" dirty="0">
                        <a:solidFill>
                          <a:schemeClr val="tx1"/>
                        </a:solidFill>
                      </a:endParaRPr>
                    </a:p>
                  </a:txBody>
                  <a:tcPr/>
                </a:tc>
              </a:tr>
              <a:tr h="400451">
                <a:tc>
                  <a:txBody>
                    <a:bodyPr/>
                    <a:lstStyle/>
                    <a:p>
                      <a:r>
                        <a:rPr lang="en-US" altLang="zh-TW" dirty="0" smtClean="0">
                          <a:solidFill>
                            <a:schemeClr val="tx1"/>
                          </a:solidFill>
                        </a:rPr>
                        <a:t>A3</a:t>
                      </a:r>
                    </a:p>
                  </a:txBody>
                  <a:tcPr/>
                </a:tc>
                <a:tc>
                  <a:txBody>
                    <a:bodyPr/>
                    <a:lstStyle/>
                    <a:p>
                      <a:r>
                        <a:rPr lang="en-US" altLang="zh-TW" dirty="0" smtClean="0">
                          <a:solidFill>
                            <a:schemeClr val="tx1"/>
                          </a:solidFill>
                        </a:rPr>
                        <a:t>Cross-Site Scripting (XSS)</a:t>
                      </a:r>
                    </a:p>
                  </a:txBody>
                  <a:tcPr/>
                </a:tc>
              </a:tr>
              <a:tr h="400451">
                <a:tc>
                  <a:txBody>
                    <a:bodyPr/>
                    <a:lstStyle/>
                    <a:p>
                      <a:r>
                        <a:rPr lang="en-US" altLang="zh-TW" dirty="0" smtClean="0">
                          <a:solidFill>
                            <a:schemeClr val="tx1"/>
                          </a:solidFill>
                        </a:rPr>
                        <a:t>A4</a:t>
                      </a:r>
                    </a:p>
                  </a:txBody>
                  <a:tcPr/>
                </a:tc>
                <a:tc>
                  <a:txBody>
                    <a:bodyPr/>
                    <a:lstStyle/>
                    <a:p>
                      <a:r>
                        <a:rPr lang="en-US" altLang="zh-TW" dirty="0" smtClean="0">
                          <a:solidFill>
                            <a:schemeClr val="tx1"/>
                          </a:solidFill>
                        </a:rPr>
                        <a:t>Insecure Direct Object Reference</a:t>
                      </a:r>
                    </a:p>
                  </a:txBody>
                  <a:tcPr/>
                </a:tc>
              </a:tr>
              <a:tr h="400451">
                <a:tc>
                  <a:txBody>
                    <a:bodyPr/>
                    <a:lstStyle/>
                    <a:p>
                      <a:r>
                        <a:rPr lang="en-US" altLang="zh-TW" dirty="0" smtClean="0">
                          <a:solidFill>
                            <a:schemeClr val="tx1"/>
                          </a:solidFill>
                        </a:rPr>
                        <a:t>A5</a:t>
                      </a:r>
                    </a:p>
                  </a:txBody>
                  <a:tcPr/>
                </a:tc>
                <a:tc>
                  <a:txBody>
                    <a:bodyPr/>
                    <a:lstStyle/>
                    <a:p>
                      <a:r>
                        <a:rPr lang="en-US" altLang="zh-TW" dirty="0" smtClean="0">
                          <a:solidFill>
                            <a:schemeClr val="tx1"/>
                          </a:solidFill>
                        </a:rPr>
                        <a:t>Security Misconfiguration</a:t>
                      </a:r>
                    </a:p>
                  </a:txBody>
                  <a:tcPr/>
                </a:tc>
              </a:tr>
              <a:tr h="400451">
                <a:tc>
                  <a:txBody>
                    <a:bodyPr/>
                    <a:lstStyle/>
                    <a:p>
                      <a:r>
                        <a:rPr lang="en-US" altLang="zh-TW" b="1" dirty="0" smtClean="0">
                          <a:solidFill>
                            <a:srgbClr val="FF0000"/>
                          </a:solidFill>
                        </a:rPr>
                        <a:t>A6</a:t>
                      </a:r>
                    </a:p>
                  </a:txBody>
                  <a:tcPr/>
                </a:tc>
                <a:tc>
                  <a:txBody>
                    <a:bodyPr/>
                    <a:lstStyle/>
                    <a:p>
                      <a:r>
                        <a:rPr lang="en-US" altLang="zh-TW" b="1" dirty="0" smtClean="0">
                          <a:solidFill>
                            <a:srgbClr val="FF0000"/>
                          </a:solidFill>
                        </a:rPr>
                        <a:t>Sensitive Data Exposure</a:t>
                      </a:r>
                    </a:p>
                  </a:txBody>
                  <a:tcPr/>
                </a:tc>
              </a:tr>
              <a:tr h="691189">
                <a:tc>
                  <a:txBody>
                    <a:bodyPr/>
                    <a:lstStyle/>
                    <a:p>
                      <a:r>
                        <a:rPr lang="en-US" altLang="zh-TW" b="1" dirty="0" smtClean="0">
                          <a:solidFill>
                            <a:schemeClr val="accent6">
                              <a:lumMod val="75000"/>
                            </a:schemeClr>
                          </a:solidFill>
                        </a:rPr>
                        <a:t>A7</a:t>
                      </a:r>
                    </a:p>
                  </a:txBody>
                  <a:tcPr/>
                </a:tc>
                <a:tc>
                  <a:txBody>
                    <a:bodyPr/>
                    <a:lstStyle/>
                    <a:p>
                      <a:r>
                        <a:rPr lang="en-US" altLang="zh-TW" b="1" dirty="0" smtClean="0">
                          <a:solidFill>
                            <a:schemeClr val="accent6">
                              <a:lumMod val="75000"/>
                            </a:schemeClr>
                          </a:solidFill>
                        </a:rPr>
                        <a:t>Missing Function Level Access Control</a:t>
                      </a:r>
                    </a:p>
                  </a:txBody>
                  <a:tcPr/>
                </a:tc>
              </a:tr>
              <a:tr h="400451">
                <a:tc>
                  <a:txBody>
                    <a:bodyPr/>
                    <a:lstStyle/>
                    <a:p>
                      <a:r>
                        <a:rPr lang="en-US" altLang="zh-TW" dirty="0" smtClean="0">
                          <a:solidFill>
                            <a:schemeClr val="tx1"/>
                          </a:solidFill>
                        </a:rPr>
                        <a:t>A8</a:t>
                      </a:r>
                    </a:p>
                  </a:txBody>
                  <a:tcPr/>
                </a:tc>
                <a:tc>
                  <a:txBody>
                    <a:bodyPr/>
                    <a:lstStyle/>
                    <a:p>
                      <a:r>
                        <a:rPr lang="en-US" altLang="zh-TW" dirty="0" smtClean="0">
                          <a:solidFill>
                            <a:schemeClr val="tx1"/>
                          </a:solidFill>
                        </a:rPr>
                        <a:t>Cross-Site Request Forgery (CSRF)</a:t>
                      </a:r>
                    </a:p>
                  </a:txBody>
                  <a:tcPr/>
                </a:tc>
              </a:tr>
              <a:tr h="691189">
                <a:tc>
                  <a:txBody>
                    <a:bodyPr/>
                    <a:lstStyle/>
                    <a:p>
                      <a:r>
                        <a:rPr lang="en-US" altLang="zh-TW" b="1" dirty="0" smtClean="0">
                          <a:solidFill>
                            <a:srgbClr val="FF0000"/>
                          </a:solidFill>
                        </a:rPr>
                        <a:t>A9</a:t>
                      </a:r>
                    </a:p>
                  </a:txBody>
                  <a:tcPr/>
                </a:tc>
                <a:tc>
                  <a:txBody>
                    <a:bodyPr/>
                    <a:lstStyle/>
                    <a:p>
                      <a:r>
                        <a:rPr lang="en-US" altLang="zh-TW" b="1" dirty="0" smtClean="0">
                          <a:solidFill>
                            <a:srgbClr val="FF0000"/>
                          </a:solidFill>
                        </a:rPr>
                        <a:t>Using Components with Known Vulnerabilities</a:t>
                      </a:r>
                    </a:p>
                  </a:txBody>
                  <a:tcPr/>
                </a:tc>
              </a:tr>
              <a:tr h="691189">
                <a:tc>
                  <a:txBody>
                    <a:bodyPr/>
                    <a:lstStyle/>
                    <a:p>
                      <a:r>
                        <a:rPr lang="en-US" altLang="zh-TW" dirty="0" smtClean="0">
                          <a:solidFill>
                            <a:schemeClr val="tx1"/>
                          </a:solidFill>
                        </a:rPr>
                        <a:t>A10</a:t>
                      </a:r>
                    </a:p>
                  </a:txBody>
                  <a:tcPr/>
                </a:tc>
                <a:tc>
                  <a:txBody>
                    <a:bodyPr/>
                    <a:lstStyle/>
                    <a:p>
                      <a:r>
                        <a:rPr lang="en-US" altLang="zh-TW" dirty="0" err="1" smtClean="0">
                          <a:solidFill>
                            <a:schemeClr val="tx1"/>
                          </a:solidFill>
                        </a:rPr>
                        <a:t>Unvalidated</a:t>
                      </a:r>
                      <a:r>
                        <a:rPr lang="en-US" altLang="zh-TW" dirty="0" smtClean="0">
                          <a:solidFill>
                            <a:schemeClr val="tx1"/>
                          </a:solidFill>
                        </a:rPr>
                        <a:t> Redirects and Forwards</a:t>
                      </a:r>
                    </a:p>
                  </a:txBody>
                  <a:tcPr/>
                </a:tc>
              </a:tr>
            </a:tbl>
          </a:graphicData>
        </a:graphic>
      </p:graphicFrame>
      <p:graphicFrame>
        <p:nvGraphicFramePr>
          <p:cNvPr id="10" name="表格 9"/>
          <p:cNvGraphicFramePr>
            <a:graphicFrameLocks noGrp="1"/>
          </p:cNvGraphicFramePr>
          <p:nvPr>
            <p:extLst/>
          </p:nvPr>
        </p:nvGraphicFramePr>
        <p:xfrm>
          <a:off x="29415" y="1268761"/>
          <a:ext cx="4464496" cy="5561768"/>
        </p:xfrm>
        <a:graphic>
          <a:graphicData uri="http://schemas.openxmlformats.org/drawingml/2006/table">
            <a:tbl>
              <a:tblPr firstRow="1" bandRow="1">
                <a:tableStyleId>{EB9631B5-78F2-41C9-869B-9F39066F8104}</a:tableStyleId>
              </a:tblPr>
              <a:tblGrid>
                <a:gridCol w="649402"/>
                <a:gridCol w="3815094"/>
              </a:tblGrid>
              <a:tr h="422047">
                <a:tc gridSpan="2">
                  <a:txBody>
                    <a:bodyPr/>
                    <a:lstStyle/>
                    <a:p>
                      <a:pPr algn="ctr"/>
                      <a:r>
                        <a:rPr lang="en-US" altLang="zh-TW" dirty="0" smtClean="0"/>
                        <a:t>OWASP Top 10</a:t>
                      </a:r>
                      <a:r>
                        <a:rPr lang="zh-TW" altLang="en-US" dirty="0" smtClean="0"/>
                        <a:t> </a:t>
                      </a:r>
                      <a:r>
                        <a:rPr lang="en-US" altLang="zh-TW" dirty="0" smtClean="0"/>
                        <a:t>-</a:t>
                      </a:r>
                      <a:r>
                        <a:rPr lang="zh-TW" altLang="en-US" dirty="0" smtClean="0"/>
                        <a:t> </a:t>
                      </a:r>
                      <a:r>
                        <a:rPr lang="en-US" altLang="zh-TW" dirty="0" smtClean="0"/>
                        <a:t>2010</a:t>
                      </a:r>
                      <a:endParaRPr lang="zh-TW" altLang="en-US" dirty="0">
                        <a:solidFill>
                          <a:schemeClr val="bg1"/>
                        </a:solidFill>
                      </a:endParaRPr>
                    </a:p>
                  </a:txBody>
                  <a:tcPr>
                    <a:solidFill>
                      <a:schemeClr val="accent3">
                        <a:lumMod val="50000"/>
                      </a:schemeClr>
                    </a:solidFill>
                  </a:tcPr>
                </a:tc>
                <a:tc hMerge="1">
                  <a:txBody>
                    <a:bodyPr/>
                    <a:lstStyle/>
                    <a:p>
                      <a:endParaRPr lang="zh-TW" altLang="en-US" dirty="0"/>
                    </a:p>
                  </a:txBody>
                  <a:tcPr/>
                </a:tc>
              </a:tr>
              <a:tr h="422047">
                <a:tc>
                  <a:txBody>
                    <a:bodyPr/>
                    <a:lstStyle/>
                    <a:p>
                      <a:r>
                        <a:rPr lang="en-US" altLang="zh-TW" dirty="0" smtClean="0"/>
                        <a:t>A1</a:t>
                      </a:r>
                      <a:endParaRPr lang="zh-TW" altLang="en-US" dirty="0">
                        <a:solidFill>
                          <a:schemeClr val="tx1"/>
                        </a:solidFill>
                      </a:endParaRPr>
                    </a:p>
                  </a:txBody>
                  <a:tcPr/>
                </a:tc>
                <a:tc>
                  <a:txBody>
                    <a:bodyPr/>
                    <a:lstStyle/>
                    <a:p>
                      <a:r>
                        <a:rPr lang="en-US" altLang="zh-TW" dirty="0" smtClean="0">
                          <a:solidFill>
                            <a:schemeClr val="tx1"/>
                          </a:solidFill>
                        </a:rPr>
                        <a:t>Injection</a:t>
                      </a:r>
                      <a:endParaRPr lang="zh-TW" altLang="en-US" dirty="0">
                        <a:solidFill>
                          <a:schemeClr val="tx1"/>
                        </a:solidFill>
                      </a:endParaRPr>
                    </a:p>
                  </a:txBody>
                  <a:tcPr/>
                </a:tc>
              </a:tr>
              <a:tr h="422047">
                <a:tc>
                  <a:txBody>
                    <a:bodyPr/>
                    <a:lstStyle/>
                    <a:p>
                      <a:r>
                        <a:rPr lang="en-US" altLang="zh-TW" dirty="0" smtClean="0"/>
                        <a:t>A2</a:t>
                      </a:r>
                      <a:endParaRPr lang="zh-TW" altLang="en-US" dirty="0">
                        <a:solidFill>
                          <a:schemeClr val="tx1"/>
                        </a:solidFill>
                      </a:endParaRPr>
                    </a:p>
                  </a:txBody>
                  <a:tcPr/>
                </a:tc>
                <a:tc>
                  <a:txBody>
                    <a:bodyPr/>
                    <a:lstStyle/>
                    <a:p>
                      <a:r>
                        <a:rPr lang="en-US" altLang="zh-TW" dirty="0" smtClean="0">
                          <a:solidFill>
                            <a:schemeClr val="tx1"/>
                          </a:solidFill>
                        </a:rPr>
                        <a:t>Cross Site Scripting (XSS)</a:t>
                      </a:r>
                      <a:endParaRPr lang="zh-TW" altLang="en-US" dirty="0">
                        <a:solidFill>
                          <a:schemeClr val="tx1"/>
                        </a:solidFill>
                      </a:endParaRPr>
                    </a:p>
                  </a:txBody>
                  <a:tcPr/>
                </a:tc>
              </a:tr>
              <a:tr h="728464">
                <a:tc>
                  <a:txBody>
                    <a:bodyPr/>
                    <a:lstStyle/>
                    <a:p>
                      <a:r>
                        <a:rPr lang="en-US" altLang="zh-TW" dirty="0" smtClean="0"/>
                        <a:t>A3</a:t>
                      </a:r>
                      <a:endParaRPr lang="en-US" altLang="zh-TW" dirty="0" smtClean="0">
                        <a:solidFill>
                          <a:schemeClr val="tx1"/>
                        </a:solidFill>
                      </a:endParaRPr>
                    </a:p>
                  </a:txBody>
                  <a:tcPr/>
                </a:tc>
                <a:tc>
                  <a:txBody>
                    <a:bodyPr/>
                    <a:lstStyle/>
                    <a:p>
                      <a:r>
                        <a:rPr lang="en-US" altLang="zh-TW" dirty="0" smtClean="0">
                          <a:solidFill>
                            <a:schemeClr val="tx1"/>
                          </a:solidFill>
                        </a:rPr>
                        <a:t>Broken Authentication and Session Management</a:t>
                      </a:r>
                    </a:p>
                  </a:txBody>
                  <a:tcPr/>
                </a:tc>
              </a:tr>
              <a:tr h="422047">
                <a:tc>
                  <a:txBody>
                    <a:bodyPr/>
                    <a:lstStyle/>
                    <a:p>
                      <a:r>
                        <a:rPr lang="en-US" altLang="zh-TW" dirty="0" smtClean="0"/>
                        <a:t>A4</a:t>
                      </a:r>
                      <a:endParaRPr lang="en-US" altLang="zh-TW" dirty="0" smtClean="0">
                        <a:solidFill>
                          <a:schemeClr val="tx1"/>
                        </a:solidFill>
                      </a:endParaRPr>
                    </a:p>
                  </a:txBody>
                  <a:tcPr/>
                </a:tc>
                <a:tc>
                  <a:txBody>
                    <a:bodyPr/>
                    <a:lstStyle/>
                    <a:p>
                      <a:r>
                        <a:rPr lang="en-US" altLang="zh-TW" dirty="0" smtClean="0"/>
                        <a:t>Insecure Direct Object References</a:t>
                      </a:r>
                      <a:endParaRPr lang="en-US" altLang="zh-TW" dirty="0" smtClean="0">
                        <a:solidFill>
                          <a:schemeClr val="tx1"/>
                        </a:solidFill>
                      </a:endParaRPr>
                    </a:p>
                  </a:txBody>
                  <a:tcPr/>
                </a:tc>
              </a:tr>
              <a:tr h="422047">
                <a:tc>
                  <a:txBody>
                    <a:bodyPr/>
                    <a:lstStyle/>
                    <a:p>
                      <a:r>
                        <a:rPr lang="en-US" altLang="zh-TW" dirty="0" smtClean="0"/>
                        <a:t>A5</a:t>
                      </a:r>
                      <a:endParaRPr lang="en-US" altLang="zh-TW" dirty="0" smtClean="0">
                        <a:solidFill>
                          <a:schemeClr val="tx1"/>
                        </a:solidFill>
                      </a:endParaRPr>
                    </a:p>
                  </a:txBody>
                  <a:tcPr/>
                </a:tc>
                <a:tc>
                  <a:txBody>
                    <a:bodyPr/>
                    <a:lstStyle/>
                    <a:p>
                      <a:r>
                        <a:rPr lang="en-US" altLang="zh-TW" dirty="0" smtClean="0"/>
                        <a:t>Cross Site Request Forgery (CSRF)</a:t>
                      </a:r>
                      <a:endParaRPr lang="en-US" altLang="zh-TW" dirty="0" smtClean="0">
                        <a:solidFill>
                          <a:schemeClr val="tx1"/>
                        </a:solidFill>
                      </a:endParaRPr>
                    </a:p>
                  </a:txBody>
                  <a:tcPr/>
                </a:tc>
              </a:tr>
              <a:tr h="422047">
                <a:tc>
                  <a:txBody>
                    <a:bodyPr/>
                    <a:lstStyle/>
                    <a:p>
                      <a:r>
                        <a:rPr lang="en-US" altLang="zh-TW" dirty="0" smtClean="0"/>
                        <a:t>A6</a:t>
                      </a:r>
                      <a:endParaRPr lang="en-US" altLang="zh-TW" dirty="0" smtClean="0">
                        <a:solidFill>
                          <a:schemeClr val="tx1"/>
                        </a:solidFill>
                      </a:endParaRPr>
                    </a:p>
                  </a:txBody>
                  <a:tcPr/>
                </a:tc>
                <a:tc>
                  <a:txBody>
                    <a:bodyPr/>
                    <a:lstStyle/>
                    <a:p>
                      <a:r>
                        <a:rPr lang="en-US" altLang="zh-TW" dirty="0" smtClean="0">
                          <a:solidFill>
                            <a:schemeClr val="tx1"/>
                          </a:solidFill>
                        </a:rPr>
                        <a:t>Security Misconfiguration</a:t>
                      </a:r>
                    </a:p>
                  </a:txBody>
                  <a:tcPr/>
                </a:tc>
              </a:tr>
              <a:tr h="422047">
                <a:tc>
                  <a:txBody>
                    <a:bodyPr/>
                    <a:lstStyle/>
                    <a:p>
                      <a:r>
                        <a:rPr lang="en-US" altLang="zh-TW" b="1" dirty="0" smtClean="0">
                          <a:solidFill>
                            <a:srgbClr val="FF0000"/>
                          </a:solidFill>
                        </a:rPr>
                        <a:t>A7</a:t>
                      </a:r>
                    </a:p>
                  </a:txBody>
                  <a:tcPr/>
                </a:tc>
                <a:tc>
                  <a:txBody>
                    <a:bodyPr/>
                    <a:lstStyle/>
                    <a:p>
                      <a:r>
                        <a:rPr lang="en-US" altLang="zh-TW" b="1" dirty="0" smtClean="0">
                          <a:solidFill>
                            <a:srgbClr val="FF0000"/>
                          </a:solidFill>
                        </a:rPr>
                        <a:t>Insecure Cryptographic Storage</a:t>
                      </a:r>
                    </a:p>
                  </a:txBody>
                  <a:tcPr/>
                </a:tc>
              </a:tr>
              <a:tr h="422047">
                <a:tc>
                  <a:txBody>
                    <a:bodyPr/>
                    <a:lstStyle/>
                    <a:p>
                      <a:r>
                        <a:rPr lang="en-US" altLang="zh-TW" b="1" dirty="0" smtClean="0">
                          <a:solidFill>
                            <a:schemeClr val="accent6">
                              <a:lumMod val="75000"/>
                            </a:schemeClr>
                          </a:solidFill>
                        </a:rPr>
                        <a:t>A8</a:t>
                      </a:r>
                    </a:p>
                  </a:txBody>
                  <a:tcPr/>
                </a:tc>
                <a:tc>
                  <a:txBody>
                    <a:bodyPr/>
                    <a:lstStyle/>
                    <a:p>
                      <a:r>
                        <a:rPr lang="en-US" altLang="zh-TW" b="1" dirty="0" smtClean="0">
                          <a:solidFill>
                            <a:schemeClr val="accent6">
                              <a:lumMod val="75000"/>
                            </a:schemeClr>
                          </a:solidFill>
                        </a:rPr>
                        <a:t>Failure to Restrict URL Access</a:t>
                      </a:r>
                    </a:p>
                  </a:txBody>
                  <a:tcPr/>
                </a:tc>
              </a:tr>
              <a:tr h="728464">
                <a:tc>
                  <a:txBody>
                    <a:bodyPr/>
                    <a:lstStyle/>
                    <a:p>
                      <a:r>
                        <a:rPr lang="en-US" altLang="zh-TW" b="1" dirty="0" smtClean="0">
                          <a:solidFill>
                            <a:srgbClr val="FF0000"/>
                          </a:solidFill>
                        </a:rPr>
                        <a:t>A9</a:t>
                      </a:r>
                    </a:p>
                  </a:txBody>
                  <a:tcPr/>
                </a:tc>
                <a:tc>
                  <a:txBody>
                    <a:bodyPr/>
                    <a:lstStyle/>
                    <a:p>
                      <a:r>
                        <a:rPr lang="en-US" altLang="zh-TW" b="1" dirty="0" smtClean="0">
                          <a:solidFill>
                            <a:srgbClr val="FF0000"/>
                          </a:solidFill>
                        </a:rPr>
                        <a:t>Insufficient Transport Layer Protection</a:t>
                      </a:r>
                    </a:p>
                  </a:txBody>
                  <a:tcPr/>
                </a:tc>
              </a:tr>
              <a:tr h="728464">
                <a:tc>
                  <a:txBody>
                    <a:bodyPr/>
                    <a:lstStyle/>
                    <a:p>
                      <a:r>
                        <a:rPr lang="en-US" altLang="zh-TW" dirty="0" smtClean="0"/>
                        <a:t>A10</a:t>
                      </a:r>
                      <a:endParaRPr lang="en-US" altLang="zh-TW" dirty="0" smtClean="0">
                        <a:solidFill>
                          <a:schemeClr val="tx1"/>
                        </a:solidFill>
                      </a:endParaRPr>
                    </a:p>
                  </a:txBody>
                  <a:tcPr/>
                </a:tc>
                <a:tc>
                  <a:txBody>
                    <a:bodyPr/>
                    <a:lstStyle/>
                    <a:p>
                      <a:r>
                        <a:rPr lang="en-US" altLang="zh-TW" dirty="0" err="1" smtClean="0">
                          <a:solidFill>
                            <a:schemeClr val="tx1"/>
                          </a:solidFill>
                        </a:rPr>
                        <a:t>Unvalidated</a:t>
                      </a:r>
                      <a:r>
                        <a:rPr lang="en-US" altLang="zh-TW" dirty="0" smtClean="0">
                          <a:solidFill>
                            <a:schemeClr val="tx1"/>
                          </a:solidFill>
                        </a:rPr>
                        <a:t> Redirects and Forwards</a:t>
                      </a:r>
                    </a:p>
                  </a:txBody>
                  <a:tcPr/>
                </a:tc>
              </a:tr>
            </a:tbl>
          </a:graphicData>
        </a:graphic>
      </p:graphicFrame>
      <p:sp>
        <p:nvSpPr>
          <p:cNvPr id="7" name="投影片編號版面配置區 3"/>
          <p:cNvSpPr txBox="1">
            <a:spLocks/>
          </p:cNvSpPr>
          <p:nvPr/>
        </p:nvSpPr>
        <p:spPr>
          <a:xfrm>
            <a:off x="8685213" y="6381328"/>
            <a:ext cx="611187" cy="503238"/>
          </a:xfrm>
          <a:prstGeom prst="rect">
            <a:avLst/>
          </a:prstGeom>
          <a:noFill/>
          <a:ln/>
        </p:spPr>
        <p:txBody>
          <a:bodyPr/>
          <a:lstStyle>
            <a:defPPr>
              <a:defRPr lang="zh-TW"/>
            </a:defPPr>
            <a:lvl1pPr marL="0" algn="l" defTabSz="914400" rtl="0" eaLnBrk="1" latinLnBrk="0" hangingPunct="1">
              <a:defRPr sz="2400" kern="1200">
                <a:solidFill>
                  <a:schemeClr val="tx1"/>
                </a:solidFill>
                <a:latin typeface="Arial" pitchFamily="34" charset="0"/>
                <a:ea typeface="新細明體" pitchFamily="18" charset="-12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29CC629-417B-4F3F-998F-52BCF80DBE1E}" type="slidenum">
              <a:rPr lang="zh-TW" altLang="en-US" smtClean="0"/>
              <a:pPr/>
              <a:t>9</a:t>
            </a:fld>
            <a:endParaRPr lang="zh-TW" altLang="en-US" dirty="0"/>
          </a:p>
        </p:txBody>
      </p:sp>
    </p:spTree>
    <p:extLst>
      <p:ext uri="{BB962C8B-B14F-4D97-AF65-F5344CB8AC3E}">
        <p14:creationId xmlns:p14="http://schemas.microsoft.com/office/powerpoint/2010/main" val="8154316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3859</TotalTime>
  <Words>2751</Words>
  <Application>Microsoft Office PowerPoint</Application>
  <PresentationFormat>如螢幕大小 (4:3)</PresentationFormat>
  <Paragraphs>651</Paragraphs>
  <Slides>67</Slides>
  <Notes>0</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67</vt:i4>
      </vt:variant>
    </vt:vector>
  </HeadingPairs>
  <TitlesOfParts>
    <vt:vector size="77" baseType="lpstr">
      <vt:lpstr>inherit</vt:lpstr>
      <vt:lpstr>SimSun</vt:lpstr>
      <vt:lpstr>新細明體</vt:lpstr>
      <vt:lpstr>標楷體</vt:lpstr>
      <vt:lpstr>Arial</vt:lpstr>
      <vt:lpstr>Calibri</vt:lpstr>
      <vt:lpstr>Calibri Light</vt:lpstr>
      <vt:lpstr>Verdana</vt:lpstr>
      <vt:lpstr>Wingdings</vt:lpstr>
      <vt:lpstr>Office 佈景主題</vt:lpstr>
      <vt:lpstr>Web Hacking and Exploitation_2_2   XXX Injection實務測試  XXX==sql | command | Xpath | LDAP | …..</vt:lpstr>
      <vt:lpstr>PowerPoint 簡報</vt:lpstr>
      <vt:lpstr>PowerPoint 簡報</vt:lpstr>
      <vt:lpstr>PowerPoint 簡報</vt:lpstr>
      <vt:lpstr>OWASP Open Web Application Security Project</vt:lpstr>
      <vt:lpstr>OWASP Top Ten Project</vt:lpstr>
      <vt:lpstr>https://www.owasp.org/index.php/ Mobile_Top_10_2012</vt:lpstr>
      <vt:lpstr>OWASP TOP TEN</vt:lpstr>
      <vt:lpstr>OWASP TOP TEN</vt:lpstr>
      <vt:lpstr>鼓勵你多多參考下列網址的資料(2017.10.9) https://www.owasp.org/index.php/Category:OWASP_Top_Ten_Project</vt:lpstr>
      <vt:lpstr>OWASP Testing Guide v4</vt:lpstr>
      <vt:lpstr>WASC Web Application Security Consortium</vt:lpstr>
      <vt:lpstr>WASC Threat Classification v2.0(2010) </vt:lpstr>
      <vt:lpstr>PowerPoint 簡報</vt:lpstr>
      <vt:lpstr>http://cwe.mitre.org/</vt:lpstr>
      <vt:lpstr>2011 CWE/SANS Top 25 Most Dangerous Software Errors</vt:lpstr>
      <vt:lpstr>Category-Based View of the Top 25</vt:lpstr>
      <vt:lpstr>Category-Based View of the Top 25</vt:lpstr>
      <vt:lpstr>Category-Based View of the Top 25</vt:lpstr>
      <vt:lpstr>PowerPoint 簡報</vt:lpstr>
      <vt:lpstr>PowerPoint 簡報</vt:lpstr>
      <vt:lpstr>PowerPoint 簡報</vt:lpstr>
      <vt:lpstr>OWASP Mutillidae II: Web Pwn in Mass Production https://www.owasp.org/index.php/OWASP_Mutillidae_2_Project        [2.6.48版本::2017-07-22]</vt:lpstr>
      <vt:lpstr>PowerPoint 簡報</vt:lpstr>
      <vt:lpstr>SQL injection</vt:lpstr>
      <vt:lpstr>PowerPoint 簡報</vt:lpstr>
      <vt:lpstr>PowerPoint 簡報</vt:lpstr>
      <vt:lpstr>不同資料庫系統有不一樣的攻擊 Bypassing Login Screens </vt:lpstr>
      <vt:lpstr>SQL Injection Cheat Sheet</vt:lpstr>
      <vt:lpstr>SQLi類型 有許多不同學者提出各種分類法 ….參考即可</vt:lpstr>
      <vt:lpstr>Automating SQL Injection</vt:lpstr>
      <vt:lpstr>PowerPoint 簡報</vt:lpstr>
      <vt:lpstr>PowerPoint 簡報</vt:lpstr>
      <vt:lpstr>嘗試輸入各種不正常的input 看看會發生甚麼事</vt:lpstr>
      <vt:lpstr>不正常input的輸出結果</vt:lpstr>
      <vt:lpstr>PowerPoint 簡報</vt:lpstr>
      <vt:lpstr>PowerPoint 簡報</vt:lpstr>
      <vt:lpstr>PowerPoint 簡報</vt:lpstr>
      <vt:lpstr>DVWA資料庫有幾個資料表??</vt:lpstr>
      <vt:lpstr>PowerPoint 簡報</vt:lpstr>
      <vt:lpstr>補充說明 INFORMATION_SCHEMA COLUMNS資料表的欄位</vt:lpstr>
      <vt:lpstr>PowerPoint 簡報</vt:lpstr>
      <vt:lpstr>PowerPoint 簡報</vt:lpstr>
      <vt:lpstr>PowerPoint 簡報</vt:lpstr>
      <vt:lpstr>PHP漏洞程式碼分析</vt:lpstr>
      <vt:lpstr>PHP漏洞程式碼分析::關鍵</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Hacking and Exploitation_1</dc:title>
  <dc:creator>Win7</dc:creator>
  <cp:lastModifiedBy>ksu</cp:lastModifiedBy>
  <cp:revision>217</cp:revision>
  <dcterms:created xsi:type="dcterms:W3CDTF">2017-06-06T09:03:04Z</dcterms:created>
  <dcterms:modified xsi:type="dcterms:W3CDTF">2017-10-14T19:07:41Z</dcterms:modified>
</cp:coreProperties>
</file>